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8" r:id="rId2"/>
  </p:sldMasterIdLst>
  <p:notesMasterIdLst>
    <p:notesMasterId r:id="rId18"/>
  </p:notesMasterIdLst>
  <p:sldIdLst>
    <p:sldId id="264" r:id="rId3"/>
    <p:sldId id="260" r:id="rId4"/>
    <p:sldId id="261" r:id="rId5"/>
    <p:sldId id="281" r:id="rId6"/>
    <p:sldId id="271" r:id="rId7"/>
    <p:sldId id="272" r:id="rId8"/>
    <p:sldId id="273" r:id="rId9"/>
    <p:sldId id="274" r:id="rId10"/>
    <p:sldId id="283" r:id="rId11"/>
    <p:sldId id="275" r:id="rId12"/>
    <p:sldId id="280" r:id="rId13"/>
    <p:sldId id="282" r:id="rId14"/>
    <p:sldId id="277" r:id="rId15"/>
    <p:sldId id="278" r:id="rId16"/>
    <p:sldId id="279" r:id="rId17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A2C3"/>
    <a:srgbClr val="C43735"/>
    <a:srgbClr val="A7515A"/>
    <a:srgbClr val="CE68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86436"/>
  </p:normalViewPr>
  <p:slideViewPr>
    <p:cSldViewPr snapToGrid="0" snapToObjects="1">
      <p:cViewPr varScale="1">
        <p:scale>
          <a:sx n="73" d="100"/>
          <a:sy n="73" d="100"/>
        </p:scale>
        <p:origin x="132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25" d="100"/>
          <a:sy n="125" d="100"/>
        </p:scale>
        <p:origin x="4216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B1734F-7DD6-884A-B09F-EDAB84DEEACF}" type="datetimeFigureOut">
              <a:rPr lang="nl-NL" smtClean="0"/>
              <a:t>23-9-2020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2D3FFF-5900-C548-B9BB-57EB3C1CFF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253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D3FFF-5900-C548-B9BB-57EB3C1CFF3A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985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zonder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-1" y="-3400"/>
            <a:ext cx="9144001" cy="68614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8" name="Groeperen 7"/>
          <p:cNvGrpSpPr/>
          <p:nvPr userDrawn="1"/>
        </p:nvGrpSpPr>
        <p:grpSpPr>
          <a:xfrm rot="2700000">
            <a:off x="4363677" y="5151541"/>
            <a:ext cx="1433444" cy="2866888"/>
            <a:chOff x="1643642" y="2850127"/>
            <a:chExt cx="1433444" cy="2866888"/>
          </a:xfrm>
        </p:grpSpPr>
        <p:sp>
          <p:nvSpPr>
            <p:cNvPr id="9" name="Rechthoek 8"/>
            <p:cNvSpPr/>
            <p:nvPr/>
          </p:nvSpPr>
          <p:spPr>
            <a:xfrm>
              <a:off x="1643642" y="2850127"/>
              <a:ext cx="1433444" cy="1433444"/>
            </a:xfrm>
            <a:prstGeom prst="rect">
              <a:avLst/>
            </a:prstGeom>
            <a:solidFill>
              <a:srgbClr val="A751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 9"/>
            <p:cNvSpPr/>
            <p:nvPr/>
          </p:nvSpPr>
          <p:spPr>
            <a:xfrm>
              <a:off x="1643642" y="4283571"/>
              <a:ext cx="1433444" cy="14334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1" name="Groeperen 10"/>
          <p:cNvGrpSpPr/>
          <p:nvPr userDrawn="1"/>
        </p:nvGrpSpPr>
        <p:grpSpPr>
          <a:xfrm rot="2700000">
            <a:off x="5209315" y="-531628"/>
            <a:ext cx="6455030" cy="4476366"/>
            <a:chOff x="524157" y="0"/>
            <a:chExt cx="6455030" cy="4476366"/>
          </a:xfrm>
        </p:grpSpPr>
        <p:sp>
          <p:nvSpPr>
            <p:cNvPr id="12" name="Rechthoek 11"/>
            <p:cNvSpPr/>
            <p:nvPr/>
          </p:nvSpPr>
          <p:spPr>
            <a:xfrm>
              <a:off x="5545743" y="2326200"/>
              <a:ext cx="1433444" cy="1433444"/>
            </a:xfrm>
            <a:prstGeom prst="rect">
              <a:avLst/>
            </a:prstGeom>
            <a:solidFill>
              <a:srgbClr val="C437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" name="Rechthoek 12"/>
            <p:cNvSpPr/>
            <p:nvPr/>
          </p:nvSpPr>
          <p:spPr>
            <a:xfrm>
              <a:off x="4112299" y="2326200"/>
              <a:ext cx="1433444" cy="14334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" name="Rechthoek 13"/>
            <p:cNvSpPr/>
            <p:nvPr/>
          </p:nvSpPr>
          <p:spPr>
            <a:xfrm>
              <a:off x="4112299" y="2326200"/>
              <a:ext cx="718988" cy="718988"/>
            </a:xfrm>
            <a:prstGeom prst="rect">
              <a:avLst/>
            </a:prstGeom>
            <a:solidFill>
              <a:srgbClr val="CE68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" name="Rechthoek 14"/>
            <p:cNvSpPr/>
            <p:nvPr/>
          </p:nvSpPr>
          <p:spPr>
            <a:xfrm>
              <a:off x="1243145" y="0"/>
              <a:ext cx="2869154" cy="37596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" name="Rechthoek 15"/>
            <p:cNvSpPr/>
            <p:nvPr/>
          </p:nvSpPr>
          <p:spPr>
            <a:xfrm>
              <a:off x="4112299" y="3757378"/>
              <a:ext cx="718988" cy="718988"/>
            </a:xfrm>
            <a:prstGeom prst="rect">
              <a:avLst/>
            </a:prstGeom>
            <a:solidFill>
              <a:srgbClr val="C437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" name="Rechthoek 16"/>
            <p:cNvSpPr/>
            <p:nvPr/>
          </p:nvSpPr>
          <p:spPr>
            <a:xfrm>
              <a:off x="3393311" y="3040656"/>
              <a:ext cx="718988" cy="718988"/>
            </a:xfrm>
            <a:prstGeom prst="rect">
              <a:avLst/>
            </a:prstGeom>
            <a:solidFill>
              <a:srgbClr val="C437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" name="Rechthoek 17"/>
            <p:cNvSpPr/>
            <p:nvPr/>
          </p:nvSpPr>
          <p:spPr>
            <a:xfrm>
              <a:off x="524157" y="2326200"/>
              <a:ext cx="718988" cy="718988"/>
            </a:xfrm>
            <a:prstGeom prst="rect">
              <a:avLst/>
            </a:prstGeom>
            <a:solidFill>
              <a:srgbClr val="A751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9" name="Rechthoek 18"/>
            <p:cNvSpPr/>
            <p:nvPr/>
          </p:nvSpPr>
          <p:spPr>
            <a:xfrm>
              <a:off x="1243145" y="3756245"/>
              <a:ext cx="718988" cy="718988"/>
            </a:xfrm>
            <a:prstGeom prst="rect">
              <a:avLst/>
            </a:prstGeom>
            <a:solidFill>
              <a:srgbClr val="A751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0" name="Rechthoek 19"/>
            <p:cNvSpPr/>
            <p:nvPr/>
          </p:nvSpPr>
          <p:spPr>
            <a:xfrm>
              <a:off x="524157" y="3756245"/>
              <a:ext cx="718988" cy="7189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pic>
        <p:nvPicPr>
          <p:cNvPr id="21" name="Afbeelding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60385"/>
            <a:ext cx="2435624" cy="934183"/>
          </a:xfrm>
          <a:prstGeom prst="rect">
            <a:avLst/>
          </a:prstGeom>
        </p:spPr>
      </p:pic>
      <p:sp>
        <p:nvSpPr>
          <p:cNvPr id="24" name="Tijdelijke aanduiding voor tekst 5"/>
          <p:cNvSpPr>
            <a:spLocks noGrp="1"/>
          </p:cNvSpPr>
          <p:nvPr>
            <p:ph type="body" sz="quarter" idx="12" hasCustomPrompt="1"/>
          </p:nvPr>
        </p:nvSpPr>
        <p:spPr>
          <a:xfrm>
            <a:off x="271463" y="2461353"/>
            <a:ext cx="6467475" cy="7794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>
                <a:solidFill>
                  <a:schemeClr val="bg1"/>
                </a:solidFill>
                <a:latin typeface="jan_van_brabant" charset="0"/>
                <a:ea typeface="jan_van_brabant" charset="0"/>
                <a:cs typeface="jan_van_brabant" charset="0"/>
              </a:defRPr>
            </a:lvl1pPr>
          </a:lstStyle>
          <a:p>
            <a:pPr lvl="0"/>
            <a:r>
              <a:rPr lang="nl-NL" dirty="0"/>
              <a:t>Ruimte voor titel</a:t>
            </a:r>
          </a:p>
        </p:txBody>
      </p:sp>
      <p:sp>
        <p:nvSpPr>
          <p:cNvPr id="25" name="Tijdelijke aanduiding voor tekst 5"/>
          <p:cNvSpPr>
            <a:spLocks noGrp="1"/>
          </p:cNvSpPr>
          <p:nvPr>
            <p:ph type="body" sz="quarter" idx="13" hasCustomPrompt="1"/>
          </p:nvPr>
        </p:nvSpPr>
        <p:spPr>
          <a:xfrm>
            <a:off x="271463" y="3213507"/>
            <a:ext cx="6860610" cy="20786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500">
                <a:solidFill>
                  <a:schemeClr val="bg1"/>
                </a:solidFill>
                <a:latin typeface="jan_van_brabant" charset="0"/>
                <a:ea typeface="jan_van_brabant" charset="0"/>
                <a:cs typeface="jan_van_brabant" charset="0"/>
              </a:defRPr>
            </a:lvl1pPr>
          </a:lstStyle>
          <a:p>
            <a:pPr lvl="0"/>
            <a:r>
              <a:rPr lang="nl-NL" dirty="0"/>
              <a:t>Groep x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met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jdelijke aanduiding voor tekst 5"/>
          <p:cNvSpPr>
            <a:spLocks noGrp="1"/>
          </p:cNvSpPr>
          <p:nvPr>
            <p:ph type="body" sz="quarter" idx="12" hasCustomPrompt="1"/>
          </p:nvPr>
        </p:nvSpPr>
        <p:spPr>
          <a:xfrm>
            <a:off x="271463" y="2461353"/>
            <a:ext cx="6467475" cy="7794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>
                <a:solidFill>
                  <a:schemeClr val="bg1"/>
                </a:solidFill>
                <a:effectLst>
                  <a:outerShdw blurRad="50800" dist="76200" dir="5400000" algn="t" rotWithShape="0">
                    <a:prstClr val="black">
                      <a:alpha val="40000"/>
                    </a:prstClr>
                  </a:outerShdw>
                </a:effectLst>
                <a:latin typeface="jan_van_brabant" charset="0"/>
                <a:ea typeface="jan_van_brabant" charset="0"/>
                <a:cs typeface="jan_van_brabant" charset="0"/>
              </a:defRPr>
            </a:lvl1pPr>
          </a:lstStyle>
          <a:p>
            <a:pPr lvl="0"/>
            <a:r>
              <a:rPr lang="nl-NL" dirty="0"/>
              <a:t>Ruimte voor titel</a:t>
            </a:r>
          </a:p>
        </p:txBody>
      </p:sp>
      <p:sp>
        <p:nvSpPr>
          <p:cNvPr id="27" name="Tijdelijke aanduiding voor tekst 5"/>
          <p:cNvSpPr>
            <a:spLocks noGrp="1"/>
          </p:cNvSpPr>
          <p:nvPr>
            <p:ph type="body" sz="quarter" idx="13" hasCustomPrompt="1"/>
          </p:nvPr>
        </p:nvSpPr>
        <p:spPr>
          <a:xfrm>
            <a:off x="271463" y="3213507"/>
            <a:ext cx="6860610" cy="20786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500">
                <a:solidFill>
                  <a:schemeClr val="bg1"/>
                </a:solidFill>
                <a:effectLst>
                  <a:outerShdw blurRad="50800" dist="76200" dir="5400000" algn="t" rotWithShape="0">
                    <a:prstClr val="black">
                      <a:alpha val="40000"/>
                    </a:prstClr>
                  </a:outerShdw>
                </a:effectLst>
                <a:latin typeface="jan_van_brabant" charset="0"/>
                <a:ea typeface="jan_van_brabant" charset="0"/>
                <a:cs typeface="jan_van_brabant" charset="0"/>
              </a:defRPr>
            </a:lvl1pPr>
          </a:lstStyle>
          <a:p>
            <a:pPr lvl="0"/>
            <a:r>
              <a:rPr lang="nl-NL" dirty="0"/>
              <a:t>Groep x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p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/>
          <p:cNvSpPr>
            <a:spLocks noGrp="1"/>
          </p:cNvSpPr>
          <p:nvPr>
            <p:ph type="body" sz="quarter" idx="10"/>
          </p:nvPr>
        </p:nvSpPr>
        <p:spPr>
          <a:xfrm>
            <a:off x="331135" y="2548900"/>
            <a:ext cx="7366837" cy="383772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2D050"/>
                </a:solidFill>
              </a:defRPr>
            </a:lvl1pPr>
            <a:lvl2pPr>
              <a:defRPr>
                <a:solidFill>
                  <a:srgbClr val="92D050"/>
                </a:solidFill>
              </a:defRPr>
            </a:lvl2pPr>
            <a:lvl3pPr>
              <a:defRPr>
                <a:solidFill>
                  <a:srgbClr val="92D050"/>
                </a:solidFill>
              </a:defRPr>
            </a:lvl3pPr>
            <a:lvl4pPr>
              <a:defRPr>
                <a:solidFill>
                  <a:srgbClr val="92D050"/>
                </a:solidFill>
              </a:defRPr>
            </a:lvl4pPr>
            <a:lvl5pPr>
              <a:defRPr>
                <a:solidFill>
                  <a:srgbClr val="92D050"/>
                </a:solidFill>
              </a:defRPr>
            </a:lvl5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24" name="Tijdelijke aanduiding voor tekst 5"/>
          <p:cNvSpPr>
            <a:spLocks noGrp="1"/>
          </p:cNvSpPr>
          <p:nvPr>
            <p:ph type="body" sz="quarter" idx="11" hasCustomPrompt="1"/>
          </p:nvPr>
        </p:nvSpPr>
        <p:spPr>
          <a:xfrm>
            <a:off x="331135" y="1790879"/>
            <a:ext cx="6608877" cy="7794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rgbClr val="92D050"/>
                </a:solidFill>
                <a:latin typeface="jan_van_brabant" charset="0"/>
                <a:ea typeface="jan_van_brabant" charset="0"/>
                <a:cs typeface="jan_van_brabant" charset="0"/>
              </a:defRPr>
            </a:lvl1pPr>
          </a:lstStyle>
          <a:p>
            <a:pPr lvl="0"/>
            <a:r>
              <a:rPr lang="nl-NL" dirty="0"/>
              <a:t>Ruimte voor titel</a:t>
            </a:r>
          </a:p>
        </p:txBody>
      </p:sp>
      <p:grpSp>
        <p:nvGrpSpPr>
          <p:cNvPr id="13" name="Groeperen 12"/>
          <p:cNvGrpSpPr/>
          <p:nvPr userDrawn="1"/>
        </p:nvGrpSpPr>
        <p:grpSpPr>
          <a:xfrm>
            <a:off x="6779941" y="-1252183"/>
            <a:ext cx="3633277" cy="5240601"/>
            <a:chOff x="6779941" y="-1252183"/>
            <a:chExt cx="3633277" cy="5240601"/>
          </a:xfrm>
        </p:grpSpPr>
        <p:grpSp>
          <p:nvGrpSpPr>
            <p:cNvPr id="16" name="Groeperen 15"/>
            <p:cNvGrpSpPr/>
            <p:nvPr userDrawn="1"/>
          </p:nvGrpSpPr>
          <p:grpSpPr>
            <a:xfrm rot="2700000">
              <a:off x="5976279" y="-448521"/>
              <a:ext cx="5240601" cy="3633277"/>
              <a:chOff x="524157" y="0"/>
              <a:chExt cx="6455030" cy="4475233"/>
            </a:xfrm>
          </p:grpSpPr>
          <p:sp>
            <p:nvSpPr>
              <p:cNvPr id="23" name="Rechthoek 22"/>
              <p:cNvSpPr/>
              <p:nvPr/>
            </p:nvSpPr>
            <p:spPr>
              <a:xfrm>
                <a:off x="5545743" y="2326200"/>
                <a:ext cx="1433444" cy="1433444"/>
              </a:xfrm>
              <a:prstGeom prst="rect">
                <a:avLst/>
              </a:prstGeom>
              <a:solidFill>
                <a:srgbClr val="C437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5" name="Rechthoek 24"/>
              <p:cNvSpPr/>
              <p:nvPr/>
            </p:nvSpPr>
            <p:spPr>
              <a:xfrm>
                <a:off x="4112299" y="2326200"/>
                <a:ext cx="718988" cy="718988"/>
              </a:xfrm>
              <a:prstGeom prst="rect">
                <a:avLst/>
              </a:prstGeom>
              <a:solidFill>
                <a:srgbClr val="CE68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6" name="Rechthoek 25"/>
              <p:cNvSpPr/>
              <p:nvPr/>
            </p:nvSpPr>
            <p:spPr>
              <a:xfrm>
                <a:off x="1243145" y="0"/>
                <a:ext cx="2869154" cy="37596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Rechthoek 26"/>
              <p:cNvSpPr/>
              <p:nvPr/>
            </p:nvSpPr>
            <p:spPr>
              <a:xfrm>
                <a:off x="3393311" y="3040656"/>
                <a:ext cx="718988" cy="718988"/>
              </a:xfrm>
              <a:prstGeom prst="rect">
                <a:avLst/>
              </a:prstGeom>
              <a:solidFill>
                <a:srgbClr val="C437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8" name="Rechthoek 27"/>
              <p:cNvSpPr/>
              <p:nvPr/>
            </p:nvSpPr>
            <p:spPr>
              <a:xfrm>
                <a:off x="524157" y="2326200"/>
                <a:ext cx="718988" cy="718988"/>
              </a:xfrm>
              <a:prstGeom prst="rect">
                <a:avLst/>
              </a:prstGeom>
              <a:solidFill>
                <a:srgbClr val="A751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9" name="Rechthoek 28"/>
              <p:cNvSpPr/>
              <p:nvPr/>
            </p:nvSpPr>
            <p:spPr>
              <a:xfrm>
                <a:off x="1243145" y="3756245"/>
                <a:ext cx="718988" cy="718988"/>
              </a:xfrm>
              <a:prstGeom prst="rect">
                <a:avLst/>
              </a:prstGeom>
              <a:solidFill>
                <a:srgbClr val="A751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0" name="Rechthoek 29"/>
              <p:cNvSpPr/>
              <p:nvPr/>
            </p:nvSpPr>
            <p:spPr>
              <a:xfrm>
                <a:off x="529537" y="3038107"/>
                <a:ext cx="718988" cy="718988"/>
              </a:xfrm>
              <a:prstGeom prst="rect">
                <a:avLst/>
              </a:prstGeom>
              <a:solidFill>
                <a:srgbClr val="92D050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pic>
          <p:nvPicPr>
            <p:cNvPr id="22" name="Afbeelding 21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0012" y="383785"/>
              <a:ext cx="1993765" cy="764708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p 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hoek 24"/>
          <p:cNvSpPr/>
          <p:nvPr userDrawn="1"/>
        </p:nvSpPr>
        <p:spPr>
          <a:xfrm>
            <a:off x="-1" y="-3400"/>
            <a:ext cx="9144001" cy="68614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11" name="Groeperen 10"/>
          <p:cNvGrpSpPr/>
          <p:nvPr userDrawn="1"/>
        </p:nvGrpSpPr>
        <p:grpSpPr>
          <a:xfrm rot="2700000">
            <a:off x="5976279" y="-448521"/>
            <a:ext cx="5240601" cy="3633277"/>
            <a:chOff x="524157" y="0"/>
            <a:chExt cx="6455030" cy="4475233"/>
          </a:xfrm>
        </p:grpSpPr>
        <p:sp>
          <p:nvSpPr>
            <p:cNvPr id="12" name="Rechthoek 11"/>
            <p:cNvSpPr/>
            <p:nvPr/>
          </p:nvSpPr>
          <p:spPr>
            <a:xfrm>
              <a:off x="5545743" y="2326200"/>
              <a:ext cx="1433444" cy="1433444"/>
            </a:xfrm>
            <a:prstGeom prst="rect">
              <a:avLst/>
            </a:prstGeom>
            <a:solidFill>
              <a:srgbClr val="C437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" name="Rechthoek 13"/>
            <p:cNvSpPr/>
            <p:nvPr/>
          </p:nvSpPr>
          <p:spPr>
            <a:xfrm>
              <a:off x="4112299" y="2326200"/>
              <a:ext cx="718988" cy="718988"/>
            </a:xfrm>
            <a:prstGeom prst="rect">
              <a:avLst/>
            </a:prstGeom>
            <a:solidFill>
              <a:srgbClr val="CE68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" name="Rechthoek 14"/>
            <p:cNvSpPr/>
            <p:nvPr/>
          </p:nvSpPr>
          <p:spPr>
            <a:xfrm>
              <a:off x="1243145" y="0"/>
              <a:ext cx="2869154" cy="37596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" name="Rechthoek 16"/>
            <p:cNvSpPr/>
            <p:nvPr/>
          </p:nvSpPr>
          <p:spPr>
            <a:xfrm>
              <a:off x="3393311" y="3040656"/>
              <a:ext cx="718988" cy="718988"/>
            </a:xfrm>
            <a:prstGeom prst="rect">
              <a:avLst/>
            </a:prstGeom>
            <a:solidFill>
              <a:srgbClr val="C437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" name="Rechthoek 17"/>
            <p:cNvSpPr/>
            <p:nvPr/>
          </p:nvSpPr>
          <p:spPr>
            <a:xfrm>
              <a:off x="524157" y="2326200"/>
              <a:ext cx="718988" cy="718988"/>
            </a:xfrm>
            <a:prstGeom prst="rect">
              <a:avLst/>
            </a:prstGeom>
            <a:solidFill>
              <a:srgbClr val="A751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9" name="Rechthoek 18"/>
            <p:cNvSpPr/>
            <p:nvPr/>
          </p:nvSpPr>
          <p:spPr>
            <a:xfrm>
              <a:off x="1243145" y="3756245"/>
              <a:ext cx="718988" cy="718988"/>
            </a:xfrm>
            <a:prstGeom prst="rect">
              <a:avLst/>
            </a:prstGeom>
            <a:solidFill>
              <a:srgbClr val="A751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0" name="Rechthoek 19"/>
            <p:cNvSpPr/>
            <p:nvPr/>
          </p:nvSpPr>
          <p:spPr>
            <a:xfrm>
              <a:off x="529537" y="3038107"/>
              <a:ext cx="718988" cy="718988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pic>
        <p:nvPicPr>
          <p:cNvPr id="21" name="Afbeelding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012" y="383785"/>
            <a:ext cx="1993765" cy="764708"/>
          </a:xfrm>
          <a:prstGeom prst="rect">
            <a:avLst/>
          </a:prstGeom>
        </p:spPr>
      </p:pic>
      <p:sp>
        <p:nvSpPr>
          <p:cNvPr id="6" name="Tijdelijke aanduiding voor tekst 5"/>
          <p:cNvSpPr>
            <a:spLocks noGrp="1"/>
          </p:cNvSpPr>
          <p:nvPr>
            <p:ph type="body" sz="quarter" idx="10"/>
          </p:nvPr>
        </p:nvSpPr>
        <p:spPr>
          <a:xfrm>
            <a:off x="331135" y="2548900"/>
            <a:ext cx="7366837" cy="383772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24" name="Tijdelijke aanduiding voor tekst 5"/>
          <p:cNvSpPr>
            <a:spLocks noGrp="1"/>
          </p:cNvSpPr>
          <p:nvPr>
            <p:ph type="body" sz="quarter" idx="11" hasCustomPrompt="1"/>
          </p:nvPr>
        </p:nvSpPr>
        <p:spPr>
          <a:xfrm>
            <a:off x="331135" y="1790879"/>
            <a:ext cx="6608877" cy="7794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jan_van_brabant" charset="0"/>
                <a:ea typeface="jan_van_brabant" charset="0"/>
                <a:cs typeface="jan_van_brabant" charset="0"/>
              </a:defRPr>
            </a:lvl1pPr>
          </a:lstStyle>
          <a:p>
            <a:pPr lvl="0"/>
            <a:r>
              <a:rPr lang="nl-NL" dirty="0"/>
              <a:t>Ruimte voor titel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tte tekst op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5"/>
          <p:cNvSpPr>
            <a:spLocks noGrp="1"/>
          </p:cNvSpPr>
          <p:nvPr>
            <p:ph type="body" sz="quarter" idx="10"/>
          </p:nvPr>
        </p:nvSpPr>
        <p:spPr>
          <a:xfrm>
            <a:off x="331135" y="2548900"/>
            <a:ext cx="7366837" cy="383772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16" name="Tijdelijke aanduiding voor tekst 5"/>
          <p:cNvSpPr>
            <a:spLocks noGrp="1"/>
          </p:cNvSpPr>
          <p:nvPr>
            <p:ph type="body" sz="quarter" idx="11" hasCustomPrompt="1"/>
          </p:nvPr>
        </p:nvSpPr>
        <p:spPr>
          <a:xfrm>
            <a:off x="331135" y="1790879"/>
            <a:ext cx="6608877" cy="7794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effectLst>
                  <a:outerShdw blurRad="50800" dist="76200" dir="5400000" algn="t" rotWithShape="0">
                    <a:prstClr val="black">
                      <a:alpha val="40000"/>
                    </a:prstClr>
                  </a:outerShdw>
                </a:effectLst>
                <a:latin typeface="jan_van_brabant" charset="0"/>
                <a:ea typeface="jan_van_brabant" charset="0"/>
                <a:cs typeface="jan_van_brabant" charset="0"/>
              </a:defRPr>
            </a:lvl1pPr>
          </a:lstStyle>
          <a:p>
            <a:pPr lvl="0"/>
            <a:r>
              <a:rPr lang="nl-NL" dirty="0"/>
              <a:t>Ruimte voor titel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281255-8ED4-5546-9B27-54A40878C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ECBEF06-1997-9B4C-952E-C860B978B8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B5109F4-D218-FD45-B1E5-318E1FA05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A2601-9087-8143-8DA0-AF51F760F4A9}" type="datetimeFigureOut">
              <a:rPr lang="nl-NL" smtClean="0"/>
              <a:t>23-9-2020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87C83CD-35D3-4A4C-AC0D-2F55B9F5D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63CDDE9-209C-D841-AA58-316644034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E2EF7-CD5B-0749-BEA9-C724FDCA8AB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7047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744261-DE52-6047-93FD-38E61245A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A704FB-FF63-8147-9443-13A1BD04A3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1CFB1AA-AB31-1443-B8D9-A765D34C6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A2601-9087-8143-8DA0-AF51F760F4A9}" type="datetimeFigureOut">
              <a:rPr lang="nl-NL" smtClean="0"/>
              <a:t>23-9-2020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969DEFD-8756-1C49-A4C0-3A55F3717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B4DA7DF-C9F6-654F-8B2E-D2CDF8F93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E2EF7-CD5B-0749-BEA9-C724FDCA8AB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1061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356D32-BD33-CA48-91FB-31A61529D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8912E7A-C691-F04C-8083-1C2C6E5528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7CE74DB-6449-9044-8068-847B59238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A2601-9087-8143-8DA0-AF51F760F4A9}" type="datetimeFigureOut">
              <a:rPr lang="nl-NL" smtClean="0"/>
              <a:t>23-9-2020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1EAD1BA-4A3E-514F-8AD1-627B7A4D0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D1AE1AF-36E1-3D43-AC3F-76025894A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E2EF7-CD5B-0749-BEA9-C724FDCA8AB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3630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728B22-FAC7-904F-96A9-C669D5EA6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5B3A6C7-3B6F-1F45-9AB7-DD7D71C451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5C62F67-5BEA-764F-81EF-8382E9E287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99F814A-66B5-DE41-88AD-4D77CC3D5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A2601-9087-8143-8DA0-AF51F760F4A9}" type="datetimeFigureOut">
              <a:rPr lang="nl-NL" smtClean="0"/>
              <a:t>23-9-2020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9314F0A-72A4-D04F-8F49-0D1284CD0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5F08AB0-DD57-E84E-9AEF-EB73C3EB2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E2EF7-CD5B-0749-BEA9-C724FDCA8AB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3443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A22C72-AE43-6240-A7EA-95C44A8F7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5840421-C413-194F-BFDB-85CEF6D38A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0ECD603-FBAC-F74B-9DA0-C3E8D1C083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A611AA2-CB1D-8D45-A262-DE5307A951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D0696DB4-EA03-BA46-9767-0F1DF5D208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A122EF97-5261-784B-96E8-FD73DA81B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A2601-9087-8143-8DA0-AF51F760F4A9}" type="datetimeFigureOut">
              <a:rPr lang="nl-NL" smtClean="0"/>
              <a:t>23-9-2020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7C260C7D-B56C-744D-80E1-A564B8789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E66F2DA-E09B-0E49-A111-EE0065D43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E2EF7-CD5B-0749-BEA9-C724FDCA8AB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78736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8F3630-0DC4-4D49-B0DD-DA9321D8B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DCAF22B-773A-9546-B7ED-A761C6393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A2601-9087-8143-8DA0-AF51F760F4A9}" type="datetimeFigureOut">
              <a:rPr lang="nl-NL" smtClean="0"/>
              <a:t>23-9-2020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0A92DFE-EF2F-114D-9FAE-9EA1305C7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9589971-C135-C04D-887B-8B94188B2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E2EF7-CD5B-0749-BEA9-C724FDCA8AB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51489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5C127DDC-5C4A-3443-901C-BA568FAA1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A2601-9087-8143-8DA0-AF51F760F4A9}" type="datetimeFigureOut">
              <a:rPr lang="nl-NL" smtClean="0"/>
              <a:t>23-9-2020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994BD3F-1A9A-C146-853F-F101DA705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B05B982-5651-6C47-AABD-9CD89527B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E2EF7-CD5B-0749-BEA9-C724FDCA8AB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6231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D1AE4A-4E10-1F49-8BD1-F6072AEAC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643CD3-F0A8-0E49-B949-56CBA27EC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ADAC4EE-A604-544D-B03D-7E338E486A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BA04E65-2509-A343-91BC-3629174DE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A2601-9087-8143-8DA0-AF51F760F4A9}" type="datetimeFigureOut">
              <a:rPr lang="nl-NL" smtClean="0"/>
              <a:t>23-9-2020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BCD8D4B-D2E7-F24D-8A57-88C6DF6C4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29D159E-E09C-1D48-BF56-1907AFB0B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E2EF7-CD5B-0749-BEA9-C724FDCA8AB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31928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DF0A48-519C-CE43-91DF-6439EE8D0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60F0A122-AB82-264D-9A84-C0C1F11192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AAA29C1-1B78-1044-8EE1-5E74C668B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22A6F86-F7FD-0D48-BF0F-C9DAC9785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A2601-9087-8143-8DA0-AF51F760F4A9}" type="datetimeFigureOut">
              <a:rPr lang="nl-NL" smtClean="0"/>
              <a:t>23-9-2020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C05123E-19E8-8840-9B74-BDDA1F796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8B51DA3-6132-3C4F-8C6F-F0D2B743C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E2EF7-CD5B-0749-BEA9-C724FDCA8AB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35186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BE733C-D96D-AC44-BB3F-30323D923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2C5EC7F-CBD4-5648-83C7-4BF7415B8B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5CCBB3F-34D0-3B4A-AA0B-A45AF6957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A2601-9087-8143-8DA0-AF51F760F4A9}" type="datetimeFigureOut">
              <a:rPr lang="nl-NL" smtClean="0"/>
              <a:t>23-9-2020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9900F1D-C3E9-F842-BCCE-DF53D4432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8376422-8E58-5345-A863-23EA92CBE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E2EF7-CD5B-0749-BEA9-C724FDCA8AB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078773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01FF9EF1-1CD3-B144-BC9D-9208645EBB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7880454-14DD-9D40-84E5-1C8A392022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FB26C81-7163-6C44-8434-6E814EE18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A2601-9087-8143-8DA0-AF51F760F4A9}" type="datetimeFigureOut">
              <a:rPr lang="nl-NL" smtClean="0"/>
              <a:t>23-9-2020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5962A2C-EA1C-0C4D-BC82-249D5CADE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D700CBF-1115-554D-AFD7-1652ACD0B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E2EF7-CD5B-0749-BEA9-C724FDCA8AB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0881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9731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4" r:id="rId3"/>
    <p:sldLayoutId id="2147483673" r:id="rId4"/>
    <p:sldLayoutId id="2147483677" r:id="rId5"/>
    <p:sldLayoutId id="2147483676" r:id="rId6"/>
    <p:sldLayoutId id="2147483662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663BDE94-0AEB-2749-9C9B-DF24CA6A8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317FA1D-A94F-1645-AD5E-08CC21235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9E430AC-599E-A64B-9A0D-37C35604F6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AA2601-9087-8143-8DA0-AF51F760F4A9}" type="datetimeFigureOut">
              <a:rPr lang="nl-NL" smtClean="0"/>
              <a:t>23-9-2020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3A1A00F-0965-6243-9630-0291CD3C00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2F78C8C-545C-604B-B27A-4D6ACF5260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E2EF7-CD5B-0749-BEA9-C724FDCA8AB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341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B24D53CA-EAA8-8747-8B43-1CA20B2E91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4303" y="408402"/>
            <a:ext cx="8323897" cy="1982101"/>
          </a:xfrm>
        </p:spPr>
        <p:txBody>
          <a:bodyPr/>
          <a:lstStyle/>
          <a:p>
            <a:r>
              <a:rPr lang="nl-NL" altLang="nl-NL" sz="3200" b="1" dirty="0"/>
              <a:t>Hartelijk welkom </a:t>
            </a:r>
            <a:endParaRPr lang="nl-NL" altLang="nl-NL" sz="3200" b="1" dirty="0" smtClean="0"/>
          </a:p>
          <a:p>
            <a:r>
              <a:rPr lang="nl-NL" altLang="nl-NL" sz="3200" b="1" dirty="0" smtClean="0"/>
              <a:t>ouders van leerlingen </a:t>
            </a:r>
          </a:p>
          <a:p>
            <a:r>
              <a:rPr lang="nl-NL" altLang="nl-NL" sz="3200" b="1" dirty="0" smtClean="0"/>
              <a:t>leerjaar 3 </a:t>
            </a:r>
            <a:endParaRPr lang="nl-NL" altLang="nl-NL" sz="3200" b="1" dirty="0" smtClean="0"/>
          </a:p>
          <a:p>
            <a:endParaRPr lang="nl-NL" sz="5400" b="1" dirty="0"/>
          </a:p>
        </p:txBody>
      </p:sp>
      <p:pic>
        <p:nvPicPr>
          <p:cNvPr id="5" name="Picture 2" descr="S:\foto's\schooljaar1213\12131schoolmaart\IMG_10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73" b="16087"/>
          <a:stretch>
            <a:fillRect/>
          </a:stretch>
        </p:blipFill>
        <p:spPr bwMode="auto">
          <a:xfrm>
            <a:off x="249809" y="2412141"/>
            <a:ext cx="7548717" cy="381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685800" y="1476375"/>
            <a:ext cx="7772400" cy="7699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l-NL" altLang="nl-NL" sz="2800" dirty="0" smtClean="0">
              <a:solidFill>
                <a:schemeClr val="bg1"/>
              </a:solidFill>
            </a:endParaRPr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B24D53CA-EAA8-8747-8B43-1CA20B2E91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2293" y="6228566"/>
            <a:ext cx="4095204" cy="411913"/>
          </a:xfrm>
        </p:spPr>
        <p:txBody>
          <a:bodyPr/>
          <a:lstStyle/>
          <a:p>
            <a:r>
              <a:rPr lang="nl-NL" sz="2000" b="1" dirty="0" smtClean="0"/>
              <a:t>Deltaweg MAVO – VMBO g/t</a:t>
            </a:r>
            <a:endParaRPr lang="nl-NL" sz="2000" b="1" dirty="0"/>
          </a:p>
        </p:txBody>
      </p:sp>
    </p:spTree>
    <p:extLst>
      <p:ext uri="{BB962C8B-B14F-4D97-AF65-F5344CB8AC3E}">
        <p14:creationId xmlns:p14="http://schemas.microsoft.com/office/powerpoint/2010/main" val="238591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1202328" y="1090138"/>
            <a:ext cx="2170986" cy="779463"/>
          </a:xfrm>
        </p:spPr>
        <p:txBody>
          <a:bodyPr/>
          <a:lstStyle/>
          <a:p>
            <a:r>
              <a:rPr lang="nl-NL" dirty="0" smtClean="0"/>
              <a:t>Agenda</a:t>
            </a:r>
            <a:endParaRPr lang="nl-NL" dirty="0"/>
          </a:p>
        </p:txBody>
      </p:sp>
      <p:sp>
        <p:nvSpPr>
          <p:cNvPr id="4" name="Tekstvak 3"/>
          <p:cNvSpPr txBox="1">
            <a:spLocks noChangeArrowheads="1"/>
          </p:cNvSpPr>
          <p:nvPr/>
        </p:nvSpPr>
        <p:spPr bwMode="auto">
          <a:xfrm>
            <a:off x="1198563" y="2329480"/>
            <a:ext cx="59990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nl-NL" altLang="nl-NL" sz="1600" b="1" dirty="0" smtClean="0">
                <a:latin typeface="jan_van_brabant"/>
              </a:rPr>
              <a:t> </a:t>
            </a:r>
            <a:r>
              <a:rPr lang="nl-NL" altLang="nl-NL" sz="1800" b="1" dirty="0" smtClean="0">
                <a:latin typeface="jan_van_brabant"/>
              </a:rPr>
              <a:t>PTA (programma van toetsing en afsluiting)</a:t>
            </a:r>
            <a:endParaRPr lang="nl-NL" altLang="nl-NL" sz="1800" b="1" dirty="0">
              <a:latin typeface="jan_van_brabant"/>
            </a:endParaRPr>
          </a:p>
        </p:txBody>
      </p:sp>
      <p:sp>
        <p:nvSpPr>
          <p:cNvPr id="5" name="Tekstvak 4"/>
          <p:cNvSpPr txBox="1">
            <a:spLocks noChangeArrowheads="1"/>
          </p:cNvSpPr>
          <p:nvPr/>
        </p:nvSpPr>
        <p:spPr bwMode="auto">
          <a:xfrm>
            <a:off x="1198563" y="3313302"/>
            <a:ext cx="47688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nl-NL" altLang="nl-NL" sz="1800" dirty="0">
                <a:latin typeface="jan_van_brabant"/>
              </a:rPr>
              <a:t> </a:t>
            </a:r>
            <a:r>
              <a:rPr lang="nl-NL" altLang="nl-NL" sz="1800" b="1" dirty="0">
                <a:latin typeface="jan_van_brabant"/>
              </a:rPr>
              <a:t>Activiteiten gedurende het schooljaar </a:t>
            </a:r>
          </a:p>
        </p:txBody>
      </p:sp>
      <p:sp>
        <p:nvSpPr>
          <p:cNvPr id="6" name="Tekstvak 5"/>
          <p:cNvSpPr txBox="1">
            <a:spLocks noChangeArrowheads="1"/>
          </p:cNvSpPr>
          <p:nvPr/>
        </p:nvSpPr>
        <p:spPr bwMode="auto">
          <a:xfrm>
            <a:off x="1198562" y="2820278"/>
            <a:ext cx="4714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nl-NL" altLang="nl-NL" sz="1600" b="1" dirty="0" smtClean="0">
                <a:latin typeface="jan_van_brabant"/>
              </a:rPr>
              <a:t> </a:t>
            </a:r>
            <a:r>
              <a:rPr lang="nl-NL" altLang="nl-NL" sz="1800" b="1" dirty="0" smtClean="0">
                <a:latin typeface="jan_van_brabant"/>
              </a:rPr>
              <a:t>Schoolse zaken</a:t>
            </a:r>
            <a:endParaRPr lang="nl-NL" altLang="nl-NL" sz="1800" b="1" dirty="0">
              <a:latin typeface="jan_van_brabant"/>
            </a:endParaRPr>
          </a:p>
        </p:txBody>
      </p:sp>
      <p:sp>
        <p:nvSpPr>
          <p:cNvPr id="7" name="Tekstvak 6"/>
          <p:cNvSpPr txBox="1">
            <a:spLocks noChangeArrowheads="1"/>
          </p:cNvSpPr>
          <p:nvPr/>
        </p:nvSpPr>
        <p:spPr bwMode="auto">
          <a:xfrm>
            <a:off x="1198563" y="3803542"/>
            <a:ext cx="56435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nl-NL" altLang="nl-NL" sz="1800" b="1" dirty="0" smtClean="0">
                <a:solidFill>
                  <a:srgbClr val="000000"/>
                </a:solidFill>
                <a:latin typeface="jan_van_brabant"/>
              </a:rPr>
              <a:t> Mentoraat “ik ben er voor jou”</a:t>
            </a:r>
          </a:p>
        </p:txBody>
      </p:sp>
      <p:sp>
        <p:nvSpPr>
          <p:cNvPr id="9" name="Rechthoek 8"/>
          <p:cNvSpPr/>
          <p:nvPr/>
        </p:nvSpPr>
        <p:spPr>
          <a:xfrm>
            <a:off x="209777" y="-275154"/>
            <a:ext cx="1850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nl-NL" altLang="nl-NL" sz="1600" b="1" dirty="0">
                <a:latin typeface="Lucida Sans Unicode" panose="020B0602030504020204" pitchFamily="34" charset="0"/>
              </a:rPr>
              <a:t> </a:t>
            </a:r>
            <a:r>
              <a:rPr lang="nl-NL" altLang="nl-NL" b="1" dirty="0"/>
              <a:t>Schoolse zaken</a:t>
            </a:r>
          </a:p>
        </p:txBody>
      </p:sp>
      <p:sp>
        <p:nvSpPr>
          <p:cNvPr id="11" name="Tekstvak 10"/>
          <p:cNvSpPr txBox="1">
            <a:spLocks noChangeArrowheads="1"/>
          </p:cNvSpPr>
          <p:nvPr/>
        </p:nvSpPr>
        <p:spPr bwMode="auto">
          <a:xfrm>
            <a:off x="1202328" y="4293783"/>
            <a:ext cx="56435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nl-NL" altLang="nl-NL" sz="1800" b="1" dirty="0">
                <a:latin typeface="jan_van_brabant"/>
              </a:rPr>
              <a:t> </a:t>
            </a:r>
            <a:r>
              <a:rPr lang="nl-NL" altLang="nl-NL" sz="1800" b="1" dirty="0" smtClean="0">
                <a:latin typeface="jan_van_brabant"/>
              </a:rPr>
              <a:t>Informatie / communicatie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nl-NL" altLang="nl-NL" sz="1800" b="1" dirty="0" smtClean="0">
                <a:latin typeface="jan_van_brabant"/>
              </a:rPr>
              <a:t>Vragen </a:t>
            </a:r>
            <a:r>
              <a:rPr lang="nl-NL" altLang="nl-NL" sz="1800" b="1" dirty="0" err="1" smtClean="0">
                <a:latin typeface="jan_van_brabant"/>
              </a:rPr>
              <a:t>nav</a:t>
            </a:r>
            <a:r>
              <a:rPr lang="nl-NL" altLang="nl-NL" sz="1800" b="1" dirty="0" smtClean="0">
                <a:latin typeface="jan_van_brabant"/>
              </a:rPr>
              <a:t> algemene zaken: Dhr. Van </a:t>
            </a:r>
            <a:r>
              <a:rPr lang="nl-NL" altLang="nl-NL" sz="1800" b="1" dirty="0" err="1" smtClean="0">
                <a:latin typeface="jan_van_brabant"/>
              </a:rPr>
              <a:t>Seggelen</a:t>
            </a:r>
            <a:endParaRPr lang="nl-NL" altLang="nl-NL" sz="1800" b="1" dirty="0" smtClean="0">
              <a:latin typeface="jan_van_brabant"/>
            </a:endParaRP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nl-NL" altLang="nl-NL" sz="1800" b="1" dirty="0" smtClean="0">
                <a:latin typeface="jan_van_brabant"/>
              </a:rPr>
              <a:t>Specifiek op de leerling: mentor</a:t>
            </a:r>
            <a:endParaRPr lang="nl-NL" altLang="nl-NL" sz="1800" b="1" dirty="0">
              <a:latin typeface="jan_van_brabant"/>
            </a:endParaRPr>
          </a:p>
        </p:txBody>
      </p:sp>
    </p:spTree>
    <p:extLst>
      <p:ext uri="{BB962C8B-B14F-4D97-AF65-F5344CB8AC3E}">
        <p14:creationId xmlns:p14="http://schemas.microsoft.com/office/powerpoint/2010/main" val="180141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sz="quarter" idx="10"/>
          </p:nvPr>
        </p:nvSpPr>
        <p:spPr>
          <a:xfrm>
            <a:off x="461764" y="3362312"/>
            <a:ext cx="7833151" cy="2911374"/>
          </a:xfrm>
        </p:spPr>
        <p:txBody>
          <a:bodyPr/>
          <a:lstStyle/>
          <a:p>
            <a:pPr algn="ctr">
              <a:buNone/>
              <a:defRPr/>
            </a:pPr>
            <a:r>
              <a:rPr lang="en-US" sz="2000" b="1" dirty="0">
                <a:latin typeface="jan_van_brabant"/>
              </a:rPr>
              <a:t>PROGRAMMA VAN TOETSING EN AFSLUITING</a:t>
            </a:r>
            <a:r>
              <a:rPr lang="en-US" sz="2000" b="1" dirty="0" smtClean="0">
                <a:latin typeface="jan_van_brabant"/>
              </a:rPr>
              <a:t>:</a:t>
            </a:r>
          </a:p>
          <a:p>
            <a:pPr algn="ctr">
              <a:buNone/>
              <a:defRPr/>
            </a:pPr>
            <a:endParaRPr lang="en-US" sz="2000" dirty="0">
              <a:latin typeface="jan_van_brabant"/>
            </a:endParaRPr>
          </a:p>
          <a:p>
            <a:pPr marL="285750" indent="-285750">
              <a:defRPr/>
            </a:pPr>
            <a:r>
              <a:rPr lang="en-US" sz="2000" dirty="0" err="1" smtClean="0">
                <a:latin typeface="jan_van_brabant"/>
              </a:rPr>
              <a:t>Examenreglement</a:t>
            </a:r>
            <a:r>
              <a:rPr lang="en-US" sz="2000" dirty="0" smtClean="0">
                <a:latin typeface="jan_van_brabant"/>
              </a:rPr>
              <a:t> </a:t>
            </a:r>
            <a:r>
              <a:rPr lang="en-US" sz="2000" dirty="0" err="1" smtClean="0">
                <a:latin typeface="jan_van_brabant"/>
              </a:rPr>
              <a:t>uitgelegd</a:t>
            </a:r>
            <a:r>
              <a:rPr lang="en-US" sz="2000" dirty="0" smtClean="0">
                <a:latin typeface="jan_van_brabant"/>
              </a:rPr>
              <a:t> </a:t>
            </a:r>
            <a:r>
              <a:rPr lang="en-US" sz="2000" dirty="0">
                <a:latin typeface="jan_van_brabant"/>
              </a:rPr>
              <a:t>door </a:t>
            </a:r>
            <a:r>
              <a:rPr lang="en-US" sz="2000" dirty="0" err="1" smtClean="0">
                <a:latin typeface="jan_van_brabant"/>
              </a:rPr>
              <a:t>secretari</a:t>
            </a:r>
            <a:r>
              <a:rPr lang="en-US" sz="2000" dirty="0" err="1">
                <a:latin typeface="jan_van_brabant"/>
              </a:rPr>
              <a:t>s</a:t>
            </a:r>
            <a:r>
              <a:rPr lang="en-US" sz="2000" dirty="0" smtClean="0">
                <a:latin typeface="jan_van_brabant"/>
              </a:rPr>
              <a:t> </a:t>
            </a:r>
            <a:r>
              <a:rPr lang="en-US" sz="2000" dirty="0" err="1" smtClean="0">
                <a:latin typeface="jan_van_brabant"/>
              </a:rPr>
              <a:t>eindexamen</a:t>
            </a:r>
            <a:r>
              <a:rPr lang="en-US" sz="2000" dirty="0" smtClean="0">
                <a:latin typeface="jan_van_brabant"/>
              </a:rPr>
              <a:t> </a:t>
            </a:r>
            <a:endParaRPr lang="en-US" sz="2000" dirty="0">
              <a:latin typeface="jan_van_brabant"/>
            </a:endParaRPr>
          </a:p>
          <a:p>
            <a:pPr>
              <a:defRPr/>
            </a:pPr>
            <a:r>
              <a:rPr lang="en-US" sz="2000" dirty="0">
                <a:latin typeface="jan_van_brabant"/>
              </a:rPr>
              <a:t> </a:t>
            </a:r>
            <a:r>
              <a:rPr lang="en-US" sz="2000" dirty="0" err="1" smtClean="0">
                <a:latin typeface="jan_van_brabant"/>
              </a:rPr>
              <a:t>Toetsen</a:t>
            </a:r>
            <a:r>
              <a:rPr lang="en-US" sz="2000" dirty="0">
                <a:latin typeface="jan_van_brabant"/>
              </a:rPr>
              <a:t>		- wat? </a:t>
            </a:r>
          </a:p>
          <a:p>
            <a:pPr>
              <a:buNone/>
              <a:defRPr/>
            </a:pPr>
            <a:r>
              <a:rPr lang="en-US" sz="2000" dirty="0">
                <a:latin typeface="jan_van_brabant"/>
              </a:rPr>
              <a:t>			</a:t>
            </a:r>
            <a:r>
              <a:rPr lang="en-US" sz="2000" dirty="0" smtClean="0">
                <a:latin typeface="jan_van_brabant"/>
              </a:rPr>
              <a:t>	- </a:t>
            </a:r>
            <a:r>
              <a:rPr lang="en-US" sz="2000" dirty="0" err="1">
                <a:latin typeface="jan_van_brabant"/>
              </a:rPr>
              <a:t>wanneer</a:t>
            </a:r>
            <a:r>
              <a:rPr lang="en-US" sz="2000" dirty="0">
                <a:latin typeface="jan_van_brabant"/>
              </a:rPr>
              <a:t>?</a:t>
            </a:r>
          </a:p>
          <a:p>
            <a:pPr>
              <a:buNone/>
              <a:defRPr/>
            </a:pPr>
            <a:r>
              <a:rPr lang="en-US" sz="2000" dirty="0">
                <a:latin typeface="jan_van_brabant"/>
              </a:rPr>
              <a:t>			</a:t>
            </a:r>
            <a:r>
              <a:rPr lang="en-US" sz="2000" dirty="0" smtClean="0">
                <a:latin typeface="jan_van_brabant"/>
              </a:rPr>
              <a:t>	- </a:t>
            </a:r>
            <a:r>
              <a:rPr lang="en-US" sz="2000" dirty="0" err="1">
                <a:latin typeface="jan_van_brabant"/>
              </a:rPr>
              <a:t>weging</a:t>
            </a:r>
            <a:r>
              <a:rPr lang="en-US" sz="2000" dirty="0">
                <a:latin typeface="jan_van_brabant"/>
              </a:rPr>
              <a:t>?</a:t>
            </a:r>
          </a:p>
          <a:p>
            <a:pPr marL="285750" indent="-285750">
              <a:defRPr/>
            </a:pPr>
            <a:r>
              <a:rPr lang="en-US" sz="2000" dirty="0" err="1">
                <a:latin typeface="jan_van_brabant"/>
              </a:rPr>
              <a:t>Werkstukken</a:t>
            </a:r>
            <a:r>
              <a:rPr lang="en-US" sz="2000" dirty="0">
                <a:latin typeface="jan_van_brabant"/>
              </a:rPr>
              <a:t>	</a:t>
            </a:r>
            <a:r>
              <a:rPr lang="en-US" sz="2000" dirty="0" smtClean="0">
                <a:latin typeface="jan_van_brabant"/>
              </a:rPr>
              <a:t>	- deadlines!</a:t>
            </a:r>
            <a:endParaRPr lang="en-US" sz="2000" dirty="0">
              <a:latin typeface="jan_van_brabant"/>
            </a:endParaRPr>
          </a:p>
          <a:p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200506" y="1856194"/>
            <a:ext cx="7976843" cy="779463"/>
          </a:xfrm>
        </p:spPr>
        <p:txBody>
          <a:bodyPr/>
          <a:lstStyle/>
          <a:p>
            <a:r>
              <a:rPr lang="nl-NL" b="1" dirty="0" smtClean="0"/>
              <a:t>PTA</a:t>
            </a:r>
            <a:r>
              <a:rPr lang="nl-NL" sz="3600" b="1" dirty="0" smtClean="0"/>
              <a:t> </a:t>
            </a:r>
            <a:r>
              <a:rPr lang="nl-NL" sz="2800" b="1" dirty="0" smtClean="0"/>
              <a:t>programma van toetsing en afsluiting</a:t>
            </a:r>
            <a:endParaRPr lang="nl-NL" sz="2800" b="1" dirty="0"/>
          </a:p>
        </p:txBody>
      </p:sp>
      <p:sp>
        <p:nvSpPr>
          <p:cNvPr id="4" name="Tijdelijke aanduiding voor tekst 2"/>
          <p:cNvSpPr txBox="1">
            <a:spLocks/>
          </p:cNvSpPr>
          <p:nvPr/>
        </p:nvSpPr>
        <p:spPr>
          <a:xfrm>
            <a:off x="2022774" y="2568142"/>
            <a:ext cx="4475997" cy="48856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kern="1200">
                <a:solidFill>
                  <a:schemeClr val="bg1"/>
                </a:solidFill>
                <a:latin typeface="jan_van_brabant" charset="0"/>
                <a:ea typeface="jan_van_brabant" charset="0"/>
                <a:cs typeface="jan_van_braban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400" dirty="0" smtClean="0"/>
              <a:t>Examenperiode leerjaar 3 + 4</a:t>
            </a:r>
            <a:endParaRPr lang="nl-NL" sz="1800" dirty="0"/>
          </a:p>
        </p:txBody>
      </p:sp>
    </p:spTree>
    <p:extLst>
      <p:ext uri="{BB962C8B-B14F-4D97-AF65-F5344CB8AC3E}">
        <p14:creationId xmlns:p14="http://schemas.microsoft.com/office/powerpoint/2010/main" val="1230324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1460487" y="2691773"/>
            <a:ext cx="6442541" cy="991953"/>
          </a:xfrm>
        </p:spPr>
        <p:txBody>
          <a:bodyPr/>
          <a:lstStyle/>
          <a:p>
            <a:r>
              <a:rPr lang="nl-NL" sz="6000" dirty="0" smtClean="0"/>
              <a:t>Schoolse zaken</a:t>
            </a:r>
          </a:p>
        </p:txBody>
      </p:sp>
      <p:sp>
        <p:nvSpPr>
          <p:cNvPr id="9" name="Rechthoek 8"/>
          <p:cNvSpPr/>
          <p:nvPr/>
        </p:nvSpPr>
        <p:spPr>
          <a:xfrm>
            <a:off x="209777" y="-275154"/>
            <a:ext cx="1850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nl-NL" altLang="nl-NL" sz="1600" b="1" dirty="0">
                <a:latin typeface="Lucida Sans Unicode" panose="020B0602030504020204" pitchFamily="34" charset="0"/>
              </a:rPr>
              <a:t> </a:t>
            </a:r>
            <a:r>
              <a:rPr lang="nl-NL" altLang="nl-NL" b="1" dirty="0"/>
              <a:t>Schoolse zaken</a:t>
            </a:r>
          </a:p>
        </p:txBody>
      </p:sp>
    </p:spTree>
    <p:extLst>
      <p:ext uri="{BB962C8B-B14F-4D97-AF65-F5344CB8AC3E}">
        <p14:creationId xmlns:p14="http://schemas.microsoft.com/office/powerpoint/2010/main" val="103124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715905" y="980539"/>
            <a:ext cx="5449764" cy="1271333"/>
          </a:xfrm>
        </p:spPr>
        <p:txBody>
          <a:bodyPr/>
          <a:lstStyle/>
          <a:p>
            <a:r>
              <a:rPr lang="nl-NL" dirty="0" smtClean="0"/>
              <a:t>Verplichte onderdelen </a:t>
            </a:r>
          </a:p>
          <a:p>
            <a:r>
              <a:rPr lang="nl-NL" sz="2800" dirty="0" smtClean="0"/>
              <a:t>leerjaar 3</a:t>
            </a:r>
            <a:endParaRPr lang="nl-NL" sz="2800" dirty="0"/>
          </a:p>
        </p:txBody>
      </p:sp>
      <p:sp>
        <p:nvSpPr>
          <p:cNvPr id="9" name="Rechthoek 8"/>
          <p:cNvSpPr/>
          <p:nvPr/>
        </p:nvSpPr>
        <p:spPr>
          <a:xfrm>
            <a:off x="209777" y="-275154"/>
            <a:ext cx="1850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nl-NL" altLang="nl-NL" sz="1600" b="1" dirty="0">
                <a:latin typeface="Lucida Sans Unicode" panose="020B0602030504020204" pitchFamily="34" charset="0"/>
              </a:rPr>
              <a:t> </a:t>
            </a:r>
            <a:r>
              <a:rPr lang="nl-NL" altLang="nl-NL" b="1" dirty="0"/>
              <a:t>Schoolse zaken</a:t>
            </a:r>
          </a:p>
        </p:txBody>
      </p:sp>
      <p:sp>
        <p:nvSpPr>
          <p:cNvPr id="2" name="Rechthoek 1"/>
          <p:cNvSpPr/>
          <p:nvPr/>
        </p:nvSpPr>
        <p:spPr>
          <a:xfrm>
            <a:off x="715905" y="2724168"/>
            <a:ext cx="7134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nl-NL" dirty="0">
                <a:latin typeface="jan_van_brabant"/>
              </a:rPr>
              <a:t>De volgende onderdelen moeten minimaal voldoende worden </a:t>
            </a:r>
            <a:r>
              <a:rPr lang="nl-NL" dirty="0" smtClean="0">
                <a:latin typeface="jan_van_brabant"/>
              </a:rPr>
              <a:t>afgesloten:</a:t>
            </a:r>
            <a:endParaRPr lang="nl-NL" dirty="0">
              <a:latin typeface="jan_van_brabant"/>
            </a:endParaRPr>
          </a:p>
          <a:p>
            <a:pPr>
              <a:defRPr/>
            </a:pPr>
            <a:endParaRPr lang="nl-NL" dirty="0">
              <a:latin typeface="jan_van_brabant"/>
            </a:endParaRP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nl-NL" dirty="0">
                <a:latin typeface="jan_van_brabant"/>
              </a:rPr>
              <a:t>KV1: CKV </a:t>
            </a:r>
            <a:r>
              <a:rPr lang="nl-NL" dirty="0" smtClean="0">
                <a:latin typeface="jan_van_brabant"/>
              </a:rPr>
              <a:t>(culturele </a:t>
            </a:r>
            <a:r>
              <a:rPr lang="nl-NL" dirty="0">
                <a:latin typeface="jan_van_brabant"/>
              </a:rPr>
              <a:t>en kunstzinnige vorming)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endParaRPr lang="nl-NL" dirty="0">
              <a:latin typeface="jan_van_brabant"/>
            </a:endParaRP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nl-NL" dirty="0">
                <a:latin typeface="jan_van_brabant"/>
              </a:rPr>
              <a:t>Arbeidsoriëntatie als onderdeel van maatschappijleer</a:t>
            </a:r>
          </a:p>
        </p:txBody>
      </p:sp>
    </p:spTree>
    <p:extLst>
      <p:ext uri="{BB962C8B-B14F-4D97-AF65-F5344CB8AC3E}">
        <p14:creationId xmlns:p14="http://schemas.microsoft.com/office/powerpoint/2010/main" val="308522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200506" y="693600"/>
            <a:ext cx="7976843" cy="1370332"/>
          </a:xfrm>
        </p:spPr>
        <p:txBody>
          <a:bodyPr/>
          <a:lstStyle/>
          <a:p>
            <a:r>
              <a:rPr lang="nl-NL" b="1" dirty="0" smtClean="0"/>
              <a:t>Schoolexamen</a:t>
            </a:r>
            <a:r>
              <a:rPr lang="nl-NL" sz="3600" b="1" dirty="0" smtClean="0"/>
              <a:t> </a:t>
            </a:r>
          </a:p>
          <a:p>
            <a:r>
              <a:rPr lang="nl-NL" sz="2800" b="1" dirty="0" smtClean="0"/>
              <a:t>leerjaar 3</a:t>
            </a:r>
            <a:endParaRPr lang="nl-NL" sz="2800" b="1" dirty="0"/>
          </a:p>
        </p:txBody>
      </p:sp>
      <p:sp>
        <p:nvSpPr>
          <p:cNvPr id="6" name="Tijdelijke aanduiding voor inhoud 1"/>
          <p:cNvSpPr txBox="1">
            <a:spLocks/>
          </p:cNvSpPr>
          <p:nvPr/>
        </p:nvSpPr>
        <p:spPr>
          <a:xfrm>
            <a:off x="326571" y="2393950"/>
            <a:ext cx="8425543" cy="4032976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nl-NL" sz="2000" b="1" u="sng" dirty="0" smtClean="0">
                <a:latin typeface="jan_van_brabant"/>
              </a:rPr>
              <a:t>Toelating tot het 4</a:t>
            </a:r>
            <a:r>
              <a:rPr lang="nl-NL" sz="2000" b="1" u="sng" baseline="30000" dirty="0" smtClean="0">
                <a:latin typeface="jan_van_brabant"/>
              </a:rPr>
              <a:t>e</a:t>
            </a:r>
            <a:r>
              <a:rPr lang="nl-NL" sz="2000" b="1" u="sng" dirty="0" smtClean="0">
                <a:latin typeface="jan_van_brabant"/>
              </a:rPr>
              <a:t> leerjaar</a:t>
            </a:r>
            <a:r>
              <a:rPr lang="nl-NL" sz="2000" b="1" dirty="0" smtClean="0">
                <a:latin typeface="jan_van_brabant"/>
              </a:rPr>
              <a:t>:</a:t>
            </a:r>
          </a:p>
          <a:p>
            <a:pPr>
              <a:buFontTx/>
              <a:buChar char="-"/>
              <a:defRPr/>
            </a:pPr>
            <a:r>
              <a:rPr lang="nl-NL" sz="2000" dirty="0" smtClean="0">
                <a:latin typeface="jan_van_brabant"/>
              </a:rPr>
              <a:t>Maatschappijleer is een examenvak dat wordt afgerond in leerjaar 3. Het schoolexamencijfer is het eindexamencijfer.</a:t>
            </a:r>
          </a:p>
          <a:p>
            <a:pPr>
              <a:buFontTx/>
              <a:buChar char="-"/>
              <a:defRPr/>
            </a:pPr>
            <a:r>
              <a:rPr lang="nl-NL" sz="2000" dirty="0" smtClean="0">
                <a:latin typeface="jan_van_brabant"/>
              </a:rPr>
              <a:t>Het eindcijfer van leerjaar 3 van de gekozen vakken telt mee als eerste periodecijfer in leerjaar 4.</a:t>
            </a:r>
          </a:p>
          <a:p>
            <a:pPr>
              <a:buFontTx/>
              <a:buChar char="-"/>
              <a:defRPr/>
            </a:pPr>
            <a:r>
              <a:rPr lang="nl-NL" sz="2000" dirty="0" smtClean="0">
                <a:latin typeface="jan_van_brabant"/>
              </a:rPr>
              <a:t>Alle onderdelen in het PTA dienen afgerond te zijn (niet afgerond: *) Einde periode mogelijkheid tot herkansen.</a:t>
            </a:r>
            <a:endParaRPr lang="nl-NL" altLang="nl-NL" sz="2000" b="1" dirty="0" smtClean="0">
              <a:latin typeface="jan_van_brabant"/>
            </a:endParaRPr>
          </a:p>
        </p:txBody>
      </p:sp>
    </p:spTree>
    <p:extLst>
      <p:ext uri="{BB962C8B-B14F-4D97-AF65-F5344CB8AC3E}">
        <p14:creationId xmlns:p14="http://schemas.microsoft.com/office/powerpoint/2010/main" val="170654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715905" y="980540"/>
            <a:ext cx="3281329" cy="769884"/>
          </a:xfrm>
        </p:spPr>
        <p:txBody>
          <a:bodyPr/>
          <a:lstStyle/>
          <a:p>
            <a:r>
              <a:rPr lang="nl-NL" dirty="0" smtClean="0"/>
              <a:t>Rekentoets</a:t>
            </a:r>
          </a:p>
        </p:txBody>
      </p:sp>
      <p:sp>
        <p:nvSpPr>
          <p:cNvPr id="9" name="Rechthoek 8"/>
          <p:cNvSpPr/>
          <p:nvPr/>
        </p:nvSpPr>
        <p:spPr>
          <a:xfrm>
            <a:off x="209777" y="-275154"/>
            <a:ext cx="1850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nl-NL" altLang="nl-NL" sz="1600" b="1" dirty="0">
                <a:latin typeface="Lucida Sans Unicode" panose="020B0602030504020204" pitchFamily="34" charset="0"/>
              </a:rPr>
              <a:t> </a:t>
            </a:r>
            <a:r>
              <a:rPr lang="nl-NL" altLang="nl-NL" b="1" dirty="0"/>
              <a:t>Schoolse zaken</a:t>
            </a:r>
          </a:p>
        </p:txBody>
      </p:sp>
      <p:sp>
        <p:nvSpPr>
          <p:cNvPr id="5" name="Tijdelijke aanduiding voor inhoud 1"/>
          <p:cNvSpPr txBox="1">
            <a:spLocks/>
          </p:cNvSpPr>
          <p:nvPr/>
        </p:nvSpPr>
        <p:spPr>
          <a:xfrm>
            <a:off x="715905" y="1920241"/>
            <a:ext cx="6547044" cy="4010296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500"/>
              </a:lnSpc>
              <a:buFont typeface="Arial" charset="0"/>
              <a:buNone/>
              <a:defRPr/>
            </a:pPr>
            <a:endParaRPr lang="nl-NL" sz="2600" b="1" dirty="0" smtClean="0"/>
          </a:p>
          <a:p>
            <a:pPr marL="452437" indent="-342900">
              <a:buFontTx/>
              <a:buChar char="-"/>
              <a:defRPr/>
            </a:pPr>
            <a:r>
              <a:rPr lang="nl-NL" sz="2000" dirty="0" smtClean="0"/>
              <a:t>Einde schooljaar wordt rekenvaardigheden met de rekentoets afgesloten.</a:t>
            </a:r>
          </a:p>
          <a:p>
            <a:pPr marL="452437" indent="-342900">
              <a:buFontTx/>
              <a:buChar char="-"/>
              <a:defRPr/>
            </a:pPr>
            <a:r>
              <a:rPr lang="nl-NL" sz="2000" dirty="0" smtClean="0"/>
              <a:t>Leerlingen die  in leerjaar 4 geen wiskunde in hun vakkenpakket hebben, ontvangen een certificaat met het behaalde cijfer. </a:t>
            </a:r>
          </a:p>
          <a:p>
            <a:pPr marL="109537" indent="0">
              <a:buNone/>
              <a:defRPr/>
            </a:pPr>
            <a:endParaRPr lang="nl-NL" sz="2000" dirty="0" smtClean="0"/>
          </a:p>
        </p:txBody>
      </p:sp>
    </p:spTree>
    <p:extLst>
      <p:ext uri="{BB962C8B-B14F-4D97-AF65-F5344CB8AC3E}">
        <p14:creationId xmlns:p14="http://schemas.microsoft.com/office/powerpoint/2010/main" val="534341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657707" y="693600"/>
            <a:ext cx="2568820" cy="1370332"/>
          </a:xfrm>
        </p:spPr>
        <p:txBody>
          <a:bodyPr/>
          <a:lstStyle/>
          <a:p>
            <a:r>
              <a:rPr lang="nl-NL" b="1" dirty="0" smtClean="0"/>
              <a:t>Periodes</a:t>
            </a:r>
            <a:r>
              <a:rPr lang="nl-NL" sz="3600" b="1" dirty="0" smtClean="0"/>
              <a:t> </a:t>
            </a:r>
          </a:p>
          <a:p>
            <a:r>
              <a:rPr lang="nl-NL" sz="2800" b="1" dirty="0" smtClean="0"/>
              <a:t>leerjaar 3</a:t>
            </a:r>
            <a:endParaRPr lang="nl-NL" sz="2800" b="1" dirty="0"/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7570818"/>
              </p:ext>
            </p:extLst>
          </p:nvPr>
        </p:nvGraphicFramePr>
        <p:xfrm>
          <a:off x="1601788" y="2708275"/>
          <a:ext cx="5803900" cy="27051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50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7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42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0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endParaRPr lang="nl-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8" marR="68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endParaRPr lang="nl-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8" marR="68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nl-NL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Maximaal 8</a:t>
                      </a:r>
                      <a:endParaRPr lang="nl-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8" marR="68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endParaRPr lang="nl-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8" marR="6855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 smtClean="0">
                          <a:effectLst/>
                        </a:rPr>
                        <a:t>PERIODE 1</a:t>
                      </a:r>
                      <a:endParaRPr lang="nl-NL" sz="12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8" marR="6855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dirty="0" smtClean="0">
                          <a:effectLst/>
                        </a:rPr>
                        <a:t>SE- 1</a:t>
                      </a:r>
                      <a:endParaRPr lang="nl-NL" sz="105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8" marR="6855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 smtClean="0">
                          <a:effectLst/>
                        </a:rPr>
                        <a:t>2 HERKANSINGEN</a:t>
                      </a:r>
                      <a:endParaRPr lang="nl-NL" sz="12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8" marR="6855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dirty="0" smtClean="0">
                          <a:effectLst/>
                        </a:rPr>
                        <a:t>RAPPORT - 1</a:t>
                      </a:r>
                      <a:endParaRPr lang="nl-NL" sz="105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8" marR="68558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effectLst/>
                        </a:rPr>
                        <a:t>PERIODE 2</a:t>
                      </a:r>
                      <a:endParaRPr lang="nl-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8" marR="68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effectLst/>
                        </a:rPr>
                        <a:t>SE- 2</a:t>
                      </a:r>
                      <a:endParaRPr lang="nl-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8" marR="68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effectLst/>
                        </a:rPr>
                        <a:t>2 HERKANSINGEN</a:t>
                      </a:r>
                      <a:endParaRPr lang="nl-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8" marR="68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nl-NL" sz="1200">
                          <a:effectLst/>
                        </a:rPr>
                        <a:t>RAPPORT - 2</a:t>
                      </a:r>
                      <a:endParaRPr lang="nl-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8" marR="6855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nl-NL" sz="1200">
                          <a:effectLst/>
                        </a:rPr>
                        <a:t>PERIODE 3</a:t>
                      </a:r>
                      <a:endParaRPr lang="nl-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8" marR="68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effectLst/>
                        </a:rPr>
                        <a:t>SE- 3</a:t>
                      </a:r>
                      <a:endParaRPr lang="nl-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8" marR="68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effectLst/>
                        </a:rPr>
                        <a:t>2 </a:t>
                      </a:r>
                      <a:r>
                        <a:rPr lang="nl-NL" sz="1200" dirty="0">
                          <a:effectLst/>
                        </a:rPr>
                        <a:t>HERKANSINGEN</a:t>
                      </a:r>
                      <a:endParaRPr lang="nl-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8" marR="68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nl-NL" sz="1200">
                          <a:effectLst/>
                        </a:rPr>
                        <a:t>RAPPORT - 3</a:t>
                      </a:r>
                      <a:endParaRPr lang="nl-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8" marR="68558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nl-NL" sz="1200">
                          <a:effectLst/>
                        </a:rPr>
                        <a:t>PERIODE 4</a:t>
                      </a:r>
                      <a:endParaRPr lang="nl-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8" marR="68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nl-NL" sz="1200">
                          <a:effectLst/>
                        </a:rPr>
                        <a:t>SE- 4</a:t>
                      </a:r>
                      <a:endParaRPr lang="nl-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8" marR="68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effectLst/>
                        </a:rPr>
                        <a:t>2 </a:t>
                      </a:r>
                      <a:r>
                        <a:rPr lang="nl-NL" sz="1200" dirty="0">
                          <a:effectLst/>
                        </a:rPr>
                        <a:t>HERKANSINGEN</a:t>
                      </a:r>
                      <a:endParaRPr lang="nl-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8" marR="68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nl-NL" sz="1200">
                          <a:effectLst/>
                        </a:rPr>
                        <a:t>RAPPORT - 4</a:t>
                      </a:r>
                      <a:endParaRPr lang="nl-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8" marR="68558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effectLst/>
                        </a:rPr>
                        <a:t> </a:t>
                      </a:r>
                      <a:endParaRPr lang="nl-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8" marR="68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effectLst/>
                        </a:rPr>
                        <a:t> </a:t>
                      </a:r>
                      <a:endParaRPr lang="nl-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8" marR="68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effectLst/>
                        </a:rPr>
                        <a:t> </a:t>
                      </a:r>
                      <a:endParaRPr lang="nl-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8" marR="68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effectLst/>
                        </a:rPr>
                        <a:t>SE-CIJFER </a:t>
                      </a:r>
                      <a:r>
                        <a:rPr lang="nl-NL" sz="1200" dirty="0">
                          <a:effectLst/>
                        </a:rPr>
                        <a:t>LJ. 4</a:t>
                      </a:r>
                      <a:endParaRPr lang="nl-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8" marR="68558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713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613955" y="2756263"/>
            <a:ext cx="7563394" cy="1907177"/>
          </a:xfrm>
        </p:spPr>
        <p:txBody>
          <a:bodyPr/>
          <a:lstStyle/>
          <a:p>
            <a:pPr algn="ctr"/>
            <a:r>
              <a:rPr lang="nl-NL" sz="6000" dirty="0" smtClean="0"/>
              <a:t>Activiteiten gedurende schooljaar</a:t>
            </a:r>
          </a:p>
        </p:txBody>
      </p:sp>
      <p:sp>
        <p:nvSpPr>
          <p:cNvPr id="9" name="Rechthoek 8"/>
          <p:cNvSpPr/>
          <p:nvPr/>
        </p:nvSpPr>
        <p:spPr>
          <a:xfrm>
            <a:off x="209777" y="-275154"/>
            <a:ext cx="1850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nl-NL" altLang="nl-NL" sz="1600" b="1" dirty="0">
                <a:latin typeface="Lucida Sans Unicode" panose="020B0602030504020204" pitchFamily="34" charset="0"/>
              </a:rPr>
              <a:t> </a:t>
            </a:r>
            <a:r>
              <a:rPr lang="nl-NL" altLang="nl-NL" b="1" dirty="0"/>
              <a:t>Schoolse zaken</a:t>
            </a:r>
          </a:p>
        </p:txBody>
      </p:sp>
    </p:spTree>
    <p:extLst>
      <p:ext uri="{BB962C8B-B14F-4D97-AF65-F5344CB8AC3E}">
        <p14:creationId xmlns:p14="http://schemas.microsoft.com/office/powerpoint/2010/main" val="60274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1329860" y="980540"/>
            <a:ext cx="3281329" cy="1031140"/>
          </a:xfrm>
        </p:spPr>
        <p:txBody>
          <a:bodyPr/>
          <a:lstStyle/>
          <a:p>
            <a:r>
              <a:rPr lang="nl-NL" dirty="0" smtClean="0"/>
              <a:t>Activiteiten </a:t>
            </a:r>
            <a:r>
              <a:rPr lang="nl-NL" sz="2800" dirty="0" smtClean="0"/>
              <a:t>leerjaar 3</a:t>
            </a:r>
          </a:p>
        </p:txBody>
      </p:sp>
      <p:sp>
        <p:nvSpPr>
          <p:cNvPr id="9" name="Rechthoek 8"/>
          <p:cNvSpPr/>
          <p:nvPr/>
        </p:nvSpPr>
        <p:spPr>
          <a:xfrm>
            <a:off x="209777" y="-275154"/>
            <a:ext cx="1850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nl-NL" altLang="nl-NL" sz="1600" b="1" dirty="0">
                <a:latin typeface="Lucida Sans Unicode" panose="020B0602030504020204" pitchFamily="34" charset="0"/>
              </a:rPr>
              <a:t> </a:t>
            </a:r>
            <a:r>
              <a:rPr lang="nl-NL" altLang="nl-NL" b="1" dirty="0"/>
              <a:t>Schoolse zaken</a:t>
            </a:r>
          </a:p>
        </p:txBody>
      </p:sp>
      <p:graphicFrame>
        <p:nvGraphicFramePr>
          <p:cNvPr id="7" name="Tabe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297975"/>
              </p:ext>
            </p:extLst>
          </p:nvPr>
        </p:nvGraphicFramePr>
        <p:xfrm>
          <a:off x="1062038" y="2303463"/>
          <a:ext cx="6840537" cy="4150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5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51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15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040">
                <a:tc>
                  <a:txBody>
                    <a:bodyPr/>
                    <a:lstStyle/>
                    <a:p>
                      <a:endParaRPr lang="nl-NL" sz="1800" dirty="0"/>
                    </a:p>
                  </a:txBody>
                  <a:tcPr marL="91455" marR="91455" marT="45724" marB="45724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School Werk Dagen</a:t>
                      </a:r>
                    </a:p>
                  </a:txBody>
                  <a:tcPr marL="91455" marR="91455" marT="45724" marB="45724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Arbeids</a:t>
                      </a:r>
                    </a:p>
                    <a:p>
                      <a:r>
                        <a:rPr lang="nl-NL" sz="1800" dirty="0" smtClean="0"/>
                        <a:t>Oriëntatie</a:t>
                      </a:r>
                      <a:endParaRPr lang="nl-NL" sz="1800" dirty="0"/>
                    </a:p>
                  </a:txBody>
                  <a:tcPr marL="91455" marR="91455" marT="45724" marB="45724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Maatschappelijke</a:t>
                      </a:r>
                    </a:p>
                    <a:p>
                      <a:r>
                        <a:rPr lang="nl-NL" sz="1800" dirty="0" smtClean="0"/>
                        <a:t>Stage ( </a:t>
                      </a:r>
                      <a:r>
                        <a:rPr lang="nl-NL" sz="1800" dirty="0" err="1" smtClean="0"/>
                        <a:t>MaS</a:t>
                      </a:r>
                      <a:r>
                        <a:rPr lang="nl-NL" sz="1800" dirty="0" smtClean="0"/>
                        <a:t> )</a:t>
                      </a:r>
                    </a:p>
                  </a:txBody>
                  <a:tcPr marL="91455" marR="91455" marT="45724" marB="4572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7225"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Doel </a:t>
                      </a:r>
                      <a:endParaRPr lang="nl-NL" sz="1800" dirty="0"/>
                    </a:p>
                  </a:txBody>
                  <a:tcPr marL="91455" marR="91455" marT="45724" marB="45724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Binding tussen de leerlingen.</a:t>
                      </a:r>
                    </a:p>
                    <a:p>
                      <a:r>
                        <a:rPr lang="nl-NL" sz="1800" dirty="0" smtClean="0"/>
                        <a:t>Markeert de start van de bovenbouw periode.</a:t>
                      </a:r>
                    </a:p>
                  </a:txBody>
                  <a:tcPr marL="91455" marR="91455" marT="45724" marB="45724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Het oriënteren</a:t>
                      </a:r>
                      <a:r>
                        <a:rPr lang="nl-NL" sz="1800" baseline="0" dirty="0" smtClean="0"/>
                        <a:t> op beroep. </a:t>
                      </a:r>
                    </a:p>
                    <a:p>
                      <a:r>
                        <a:rPr lang="nl-NL" sz="1800" baseline="0" dirty="0" smtClean="0"/>
                        <a:t>Ervaring op doen, beroepsbeeld vormen.</a:t>
                      </a:r>
                      <a:endParaRPr lang="nl-NL" sz="1800" dirty="0"/>
                    </a:p>
                  </a:txBody>
                  <a:tcPr marL="91455" marR="91455" marT="45724" marB="45724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Leerlingen kennis laten maken met een onbetaalde bijdrage aan de maatschappij.</a:t>
                      </a:r>
                      <a:endParaRPr lang="nl-NL" sz="1800" dirty="0"/>
                    </a:p>
                  </a:txBody>
                  <a:tcPr marL="91455" marR="91455" marT="45724" marB="4572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704"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Duur </a:t>
                      </a:r>
                      <a:endParaRPr lang="nl-NL" sz="1800" dirty="0"/>
                    </a:p>
                  </a:txBody>
                  <a:tcPr marL="91455" marR="91455" marT="45724" marB="45724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3 dagen</a:t>
                      </a:r>
                    </a:p>
                  </a:txBody>
                  <a:tcPr marL="91455" marR="91455" marT="45724" marB="45724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4 schooldagen</a:t>
                      </a:r>
                      <a:endParaRPr lang="nl-NL" sz="1800" dirty="0"/>
                    </a:p>
                  </a:txBody>
                  <a:tcPr marL="91455" marR="91455" marT="45724" marB="45724"/>
                </a:tc>
                <a:tc>
                  <a:txBody>
                    <a:bodyPr/>
                    <a:lstStyle/>
                    <a:p>
                      <a:r>
                        <a:rPr lang="nl-NL" sz="1800" baseline="0" dirty="0" smtClean="0"/>
                        <a:t>30 u</a:t>
                      </a:r>
                      <a:r>
                        <a:rPr lang="nl-NL" sz="1800" dirty="0" smtClean="0"/>
                        <a:t>ur</a:t>
                      </a:r>
                      <a:endParaRPr lang="nl-NL" sz="1800" dirty="0"/>
                    </a:p>
                  </a:txBody>
                  <a:tcPr marL="91455" marR="91455" marT="45724" marB="4572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5317"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Periode</a:t>
                      </a:r>
                      <a:endParaRPr lang="nl-NL" sz="1800" dirty="0"/>
                    </a:p>
                  </a:txBody>
                  <a:tcPr marL="91455" marR="91455" marT="45724" marB="45724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Komt</a:t>
                      </a:r>
                      <a:r>
                        <a:rPr lang="nl-NL" sz="1800" baseline="0" dirty="0" smtClean="0"/>
                        <a:t> te vervallen</a:t>
                      </a:r>
                    </a:p>
                    <a:p>
                      <a:r>
                        <a:rPr lang="nl-NL" sz="1800" baseline="0" dirty="0" smtClean="0"/>
                        <a:t>Alternatief </a:t>
                      </a:r>
                      <a:r>
                        <a:rPr lang="nl-NL" sz="1800" baseline="0" dirty="0" err="1" smtClean="0"/>
                        <a:t>progr</a:t>
                      </a:r>
                      <a:r>
                        <a:rPr lang="nl-NL" sz="1800" baseline="0" dirty="0" smtClean="0"/>
                        <a:t>.</a:t>
                      </a:r>
                    </a:p>
                    <a:p>
                      <a:r>
                        <a:rPr lang="nl-NL" sz="1800" baseline="0" dirty="0" smtClean="0"/>
                        <a:t>Vr 16 oktober activiteiten</a:t>
                      </a:r>
                      <a:endParaRPr lang="nl-NL" sz="1800" dirty="0" smtClean="0"/>
                    </a:p>
                  </a:txBody>
                  <a:tcPr marL="91455" marR="91455" marT="45724" marB="45724"/>
                </a:tc>
                <a:tc>
                  <a:txBody>
                    <a:bodyPr/>
                    <a:lstStyle/>
                    <a:p>
                      <a:r>
                        <a:rPr lang="nl-NL" sz="1800" baseline="0" dirty="0" smtClean="0"/>
                        <a:t>26 t/m 29 januari 2020</a:t>
                      </a:r>
                      <a:endParaRPr lang="nl-NL" sz="1800" dirty="0"/>
                    </a:p>
                  </a:txBody>
                  <a:tcPr marL="91455" marR="91455" marT="45724" marB="4572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 smtClean="0"/>
                        <a:t>Vanaf eind</a:t>
                      </a:r>
                      <a:r>
                        <a:rPr lang="nl-NL" sz="1800" baseline="0" dirty="0" smtClean="0"/>
                        <a:t> </a:t>
                      </a:r>
                      <a:r>
                        <a:rPr lang="nl-NL" sz="1800" baseline="0" dirty="0" err="1" smtClean="0"/>
                        <a:t>lj</a:t>
                      </a:r>
                      <a:r>
                        <a:rPr lang="nl-NL" sz="1800" baseline="0" dirty="0" smtClean="0"/>
                        <a:t> 2</a:t>
                      </a:r>
                      <a:r>
                        <a:rPr lang="nl-NL" sz="1800" dirty="0" smtClean="0"/>
                        <a:t> tot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 smtClean="0"/>
                        <a:t>einde</a:t>
                      </a:r>
                      <a:r>
                        <a:rPr lang="nl-NL" sz="1800" baseline="0" dirty="0" smtClean="0"/>
                        <a:t> schooljaar </a:t>
                      </a:r>
                      <a:r>
                        <a:rPr lang="nl-NL" sz="1800" baseline="0" dirty="0" err="1" smtClean="0"/>
                        <a:t>lj</a:t>
                      </a:r>
                      <a:r>
                        <a:rPr lang="nl-NL" sz="1800" baseline="0" dirty="0" smtClean="0"/>
                        <a:t> 3</a:t>
                      </a:r>
                      <a:endParaRPr lang="nl-NL" sz="1800" dirty="0" smtClean="0"/>
                    </a:p>
                  </a:txBody>
                  <a:tcPr marL="91455" marR="91455" marT="45724" marB="4572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6994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1023467" y="1046298"/>
            <a:ext cx="2895390" cy="860880"/>
          </a:xfrm>
        </p:spPr>
        <p:txBody>
          <a:bodyPr/>
          <a:lstStyle/>
          <a:p>
            <a:r>
              <a:rPr lang="nl-NL" b="1" dirty="0" smtClean="0"/>
              <a:t>Award</a:t>
            </a:r>
            <a:endParaRPr lang="nl-NL" sz="3600" b="1" dirty="0" smtClean="0"/>
          </a:p>
        </p:txBody>
      </p:sp>
      <p:sp>
        <p:nvSpPr>
          <p:cNvPr id="4" name="Tijdelijke aanduiding voor inhoud 1"/>
          <p:cNvSpPr txBox="1">
            <a:spLocks/>
          </p:cNvSpPr>
          <p:nvPr/>
        </p:nvSpPr>
        <p:spPr>
          <a:xfrm>
            <a:off x="1241425" y="2393950"/>
            <a:ext cx="6374221" cy="3915409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  <a:defRPr/>
            </a:pPr>
            <a:r>
              <a:rPr lang="nl-NL" sz="2000" dirty="0" smtClean="0">
                <a:latin typeface="jan_van_brabant"/>
              </a:rPr>
              <a:t>Deelname </a:t>
            </a:r>
            <a:r>
              <a:rPr lang="nl-NL" sz="2000" dirty="0" smtClean="0">
                <a:latin typeface="jan_van_brabant"/>
              </a:rPr>
              <a:t>van 14-24 jaar</a:t>
            </a:r>
          </a:p>
          <a:p>
            <a:pPr>
              <a:buFontTx/>
              <a:buChar char="-"/>
              <a:defRPr/>
            </a:pPr>
            <a:r>
              <a:rPr lang="nl-NL" sz="2000" dirty="0" smtClean="0">
                <a:latin typeface="jan_van_brabant"/>
              </a:rPr>
              <a:t>4 onderdelen </a:t>
            </a:r>
          </a:p>
          <a:p>
            <a:pPr>
              <a:buFontTx/>
              <a:buChar char="-"/>
              <a:defRPr/>
            </a:pPr>
            <a:r>
              <a:rPr lang="nl-NL" sz="2000" dirty="0" smtClean="0">
                <a:latin typeface="jan_van_brabant"/>
              </a:rPr>
              <a:t>Voor iedereen</a:t>
            </a:r>
          </a:p>
          <a:p>
            <a:pPr>
              <a:buFontTx/>
              <a:buChar char="-"/>
              <a:defRPr/>
            </a:pPr>
            <a:r>
              <a:rPr lang="nl-NL" sz="2000" dirty="0" smtClean="0">
                <a:latin typeface="jan_van_brabant"/>
              </a:rPr>
              <a:t>Niet prestatief</a:t>
            </a:r>
          </a:p>
          <a:p>
            <a:pPr>
              <a:buFontTx/>
              <a:buChar char="-"/>
              <a:defRPr/>
            </a:pPr>
            <a:r>
              <a:rPr lang="nl-NL" sz="2000" dirty="0" smtClean="0">
                <a:latin typeface="jan_van_brabant"/>
              </a:rPr>
              <a:t>Persoonlijkheidsontwikkeling </a:t>
            </a:r>
          </a:p>
          <a:p>
            <a:pPr>
              <a:buFontTx/>
              <a:buChar char="-"/>
              <a:defRPr/>
            </a:pPr>
            <a:r>
              <a:rPr lang="nl-NL" sz="2000" dirty="0" smtClean="0">
                <a:latin typeface="jan_van_brabant"/>
              </a:rPr>
              <a:t>UITDAGING  </a:t>
            </a:r>
          </a:p>
          <a:p>
            <a:pPr marL="109537" indent="0">
              <a:buFont typeface="Wingdings 3" pitchFamily="18" charset="2"/>
              <a:buNone/>
              <a:defRPr/>
            </a:pPr>
            <a:endParaRPr lang="nl-NL" sz="2000" dirty="0" smtClean="0"/>
          </a:p>
          <a:p>
            <a:pPr marL="109537" indent="0">
              <a:buFont typeface="Wingdings 3" pitchFamily="18" charset="2"/>
              <a:buNone/>
              <a:defRPr/>
            </a:pPr>
            <a:r>
              <a:rPr lang="nl-NL" sz="2000" dirty="0" smtClean="0"/>
              <a:t>Informatie wordt </a:t>
            </a:r>
            <a:r>
              <a:rPr lang="nl-NL" sz="2000" dirty="0" err="1" smtClean="0"/>
              <a:t>zsm</a:t>
            </a:r>
            <a:r>
              <a:rPr lang="nl-NL" sz="2000" dirty="0" smtClean="0"/>
              <a:t> met de klassen gedeeld.</a:t>
            </a:r>
            <a:endParaRPr lang="nl-NL" sz="2000" dirty="0" smtClean="0"/>
          </a:p>
        </p:txBody>
      </p:sp>
    </p:spTree>
    <p:extLst>
      <p:ext uri="{BB962C8B-B14F-4D97-AF65-F5344CB8AC3E}">
        <p14:creationId xmlns:p14="http://schemas.microsoft.com/office/powerpoint/2010/main" val="2205557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1800122" y="2913843"/>
            <a:ext cx="4561489" cy="1174831"/>
          </a:xfrm>
        </p:spPr>
        <p:txBody>
          <a:bodyPr/>
          <a:lstStyle/>
          <a:p>
            <a:r>
              <a:rPr lang="nl-NL" sz="6000" dirty="0" smtClean="0"/>
              <a:t>Mentoraat</a:t>
            </a:r>
          </a:p>
        </p:txBody>
      </p:sp>
      <p:sp>
        <p:nvSpPr>
          <p:cNvPr id="9" name="Rechthoek 8"/>
          <p:cNvSpPr/>
          <p:nvPr/>
        </p:nvSpPr>
        <p:spPr>
          <a:xfrm>
            <a:off x="209777" y="-275154"/>
            <a:ext cx="1850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nl-NL" altLang="nl-NL" sz="1600" b="1" dirty="0">
                <a:latin typeface="Lucida Sans Unicode" panose="020B0602030504020204" pitchFamily="34" charset="0"/>
              </a:rPr>
              <a:t> </a:t>
            </a:r>
            <a:r>
              <a:rPr lang="nl-NL" altLang="nl-NL" b="1" dirty="0"/>
              <a:t>Schoolse zaken</a:t>
            </a:r>
          </a:p>
        </p:txBody>
      </p:sp>
    </p:spTree>
    <p:extLst>
      <p:ext uri="{BB962C8B-B14F-4D97-AF65-F5344CB8AC3E}">
        <p14:creationId xmlns:p14="http://schemas.microsoft.com/office/powerpoint/2010/main" val="326579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1241425" y="1268367"/>
            <a:ext cx="2895390" cy="860880"/>
          </a:xfrm>
        </p:spPr>
        <p:txBody>
          <a:bodyPr/>
          <a:lstStyle/>
          <a:p>
            <a:r>
              <a:rPr lang="nl-NL" b="1" dirty="0" smtClean="0"/>
              <a:t>Mentoraat</a:t>
            </a:r>
            <a:endParaRPr lang="nl-NL" sz="3600" b="1" dirty="0" smtClean="0"/>
          </a:p>
        </p:txBody>
      </p:sp>
      <p:sp>
        <p:nvSpPr>
          <p:cNvPr id="4" name="Tijdelijke aanduiding voor inhoud 1"/>
          <p:cNvSpPr txBox="1">
            <a:spLocks/>
          </p:cNvSpPr>
          <p:nvPr/>
        </p:nvSpPr>
        <p:spPr>
          <a:xfrm>
            <a:off x="1241425" y="2393950"/>
            <a:ext cx="6635478" cy="3118575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  <a:defRPr/>
            </a:pPr>
            <a:r>
              <a:rPr lang="nl-NL" sz="2000" dirty="0" smtClean="0">
                <a:latin typeface="jan_van_brabant"/>
              </a:rPr>
              <a:t>Op weg naar zelfstandigheid / verantwoordelijkheid.</a:t>
            </a:r>
          </a:p>
          <a:p>
            <a:pPr>
              <a:buFontTx/>
              <a:buChar char="-"/>
              <a:defRPr/>
            </a:pPr>
            <a:r>
              <a:rPr lang="nl-NL" sz="2000" dirty="0" smtClean="0">
                <a:latin typeface="jan_van_brabant"/>
              </a:rPr>
              <a:t>Van 8 naar 6 mentorgesprekken dit schooljaar (</a:t>
            </a:r>
            <a:r>
              <a:rPr lang="nl-NL" sz="2000" dirty="0" err="1">
                <a:latin typeface="jan_van_brabant"/>
              </a:rPr>
              <a:t>l</a:t>
            </a:r>
            <a:r>
              <a:rPr lang="nl-NL" sz="2000" dirty="0" err="1" smtClean="0">
                <a:latin typeface="jan_van_brabant"/>
              </a:rPr>
              <a:t>j</a:t>
            </a:r>
            <a:r>
              <a:rPr lang="nl-NL" sz="2000" dirty="0" smtClean="0">
                <a:latin typeface="jan_van_brabant"/>
              </a:rPr>
              <a:t> 4 nog 4 mentorgesprekken).</a:t>
            </a:r>
          </a:p>
          <a:p>
            <a:pPr>
              <a:buFontTx/>
              <a:buChar char="-"/>
              <a:defRPr/>
            </a:pPr>
            <a:r>
              <a:rPr lang="nl-NL" sz="2000" dirty="0" smtClean="0">
                <a:latin typeface="jan_van_brabant"/>
              </a:rPr>
              <a:t>Leerling wordt uitgenodigd voor een gesprek (verplicht), maar kan op eigen initiatief een afspraak maken.</a:t>
            </a:r>
          </a:p>
          <a:p>
            <a:pPr>
              <a:buFontTx/>
              <a:buChar char="-"/>
              <a:defRPr/>
            </a:pPr>
            <a:r>
              <a:rPr lang="nl-NL" sz="2000" dirty="0" smtClean="0">
                <a:latin typeface="jan_van_brabant"/>
              </a:rPr>
              <a:t>De mentor is er voor de leerling!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nl-NL" sz="2000" dirty="0" smtClean="0"/>
              <a:t>      </a:t>
            </a:r>
          </a:p>
          <a:p>
            <a:pPr marL="109537" indent="0">
              <a:buFont typeface="Wingdings 3" pitchFamily="18" charset="2"/>
              <a:buNone/>
              <a:defRPr/>
            </a:pPr>
            <a:endParaRPr lang="nl-NL" sz="2000" dirty="0" smtClean="0"/>
          </a:p>
        </p:txBody>
      </p:sp>
    </p:spTree>
    <p:extLst>
      <p:ext uri="{BB962C8B-B14F-4D97-AF65-F5344CB8AC3E}">
        <p14:creationId xmlns:p14="http://schemas.microsoft.com/office/powerpoint/2010/main" val="56351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115014" y="474180"/>
            <a:ext cx="6155158" cy="769884"/>
          </a:xfrm>
        </p:spPr>
        <p:txBody>
          <a:bodyPr/>
          <a:lstStyle/>
          <a:p>
            <a:r>
              <a:rPr lang="nl-NL" dirty="0" smtClean="0"/>
              <a:t>Informatie / communicatie</a:t>
            </a:r>
          </a:p>
        </p:txBody>
      </p:sp>
      <p:sp>
        <p:nvSpPr>
          <p:cNvPr id="9" name="Rechthoek 8"/>
          <p:cNvSpPr/>
          <p:nvPr/>
        </p:nvSpPr>
        <p:spPr>
          <a:xfrm>
            <a:off x="209777" y="-275154"/>
            <a:ext cx="1850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nl-NL" altLang="nl-NL" sz="1600" b="1" dirty="0">
                <a:latin typeface="Lucida Sans Unicode" panose="020B0602030504020204" pitchFamily="34" charset="0"/>
              </a:rPr>
              <a:t> </a:t>
            </a:r>
            <a:r>
              <a:rPr lang="nl-NL" altLang="nl-NL" b="1" dirty="0"/>
              <a:t>Schoolse zaken</a:t>
            </a:r>
          </a:p>
        </p:txBody>
      </p:sp>
      <p:sp>
        <p:nvSpPr>
          <p:cNvPr id="6" name="Tijdelijke aanduiding voor inhoud 1"/>
          <p:cNvSpPr txBox="1">
            <a:spLocks/>
          </p:cNvSpPr>
          <p:nvPr/>
        </p:nvSpPr>
        <p:spPr>
          <a:xfrm>
            <a:off x="705847" y="1260574"/>
            <a:ext cx="5175250" cy="5283917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500"/>
              </a:lnSpc>
              <a:buFont typeface="Arial" charset="0"/>
              <a:buNone/>
              <a:defRPr/>
            </a:pPr>
            <a:endParaRPr lang="nl-NL" sz="2600" b="1" dirty="0" smtClean="0"/>
          </a:p>
          <a:p>
            <a:pPr>
              <a:defRPr/>
            </a:pPr>
            <a:r>
              <a:rPr lang="nl-NL" sz="2200" u="sng" dirty="0" smtClean="0">
                <a:latin typeface="jan_van_brabant"/>
              </a:rPr>
              <a:t>Informatie via de schoolsite: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nl-NL" sz="2200" dirty="0" smtClean="0">
                <a:latin typeface="jan_van_brabant"/>
              </a:rPr>
              <a:t>Cijfers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nl-NL" sz="2200" dirty="0" smtClean="0">
                <a:latin typeface="jan_van_brabant"/>
              </a:rPr>
              <a:t>Belangrijke data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nl-NL" sz="2200" dirty="0" smtClean="0">
                <a:latin typeface="jan_van_brabant"/>
              </a:rPr>
              <a:t>Schoolgids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nl-NL" sz="2200" dirty="0" smtClean="0">
              <a:latin typeface="jan_van_brabant"/>
            </a:endParaRPr>
          </a:p>
          <a:p>
            <a:pPr>
              <a:defRPr/>
            </a:pPr>
            <a:r>
              <a:rPr lang="nl-NL" sz="2200" u="sng" dirty="0" smtClean="0">
                <a:latin typeface="jan_van_brabant"/>
              </a:rPr>
              <a:t>Communicatie via de mail: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nl-NL" sz="2200" dirty="0" smtClean="0">
                <a:latin typeface="jan_van_brabant"/>
              </a:rPr>
              <a:t>Nieuwsbrief voor ouders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nl-NL" sz="2200" dirty="0" smtClean="0">
                <a:latin typeface="jan_van_brabant"/>
              </a:rPr>
              <a:t>Brieven en uitnodigingen	</a:t>
            </a:r>
          </a:p>
          <a:p>
            <a:pPr marL="109537" indent="0">
              <a:buFont typeface="Wingdings 3" pitchFamily="18" charset="2"/>
              <a:buNone/>
              <a:defRPr/>
            </a:pPr>
            <a:endParaRPr lang="nl-NL" sz="2000" dirty="0" smtClean="0"/>
          </a:p>
          <a:p>
            <a:pPr>
              <a:defRPr/>
            </a:pPr>
            <a:r>
              <a:rPr lang="nl-NL" sz="2200" u="sng" dirty="0" smtClean="0">
                <a:latin typeface="jan_van_brabant"/>
              </a:rPr>
              <a:t>Rooster bekijken via Zermelo</a:t>
            </a:r>
            <a:endParaRPr lang="nl-NL" sz="2200" u="sng" dirty="0">
              <a:latin typeface="jan_van_brabant"/>
            </a:endParaRPr>
          </a:p>
        </p:txBody>
      </p:sp>
    </p:spTree>
    <p:extLst>
      <p:ext uri="{BB962C8B-B14F-4D97-AF65-F5344CB8AC3E}">
        <p14:creationId xmlns:p14="http://schemas.microsoft.com/office/powerpoint/2010/main" val="29489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1023466" y="2457086"/>
            <a:ext cx="6095791" cy="1344205"/>
          </a:xfrm>
        </p:spPr>
        <p:txBody>
          <a:bodyPr/>
          <a:lstStyle/>
          <a:p>
            <a:r>
              <a:rPr lang="nl-NL" b="1" dirty="0" smtClean="0"/>
              <a:t>Hartelijk dank voor uw aandacht en tot ziens!</a:t>
            </a:r>
            <a:endParaRPr lang="nl-NL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290476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hema">
  <a:themeElements>
    <a:clrScheme name="Office-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h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vB Deltaweg GHS" id="{6A24AFBD-3A39-EF4B-B2B5-8205194028DD}" vid="{AA96641A-ADAA-5042-A101-E8B5CA19B55D}"/>
    </a:ext>
  </a:extLst>
</a:theme>
</file>

<file path=ppt/theme/theme2.xml><?xml version="1.0" encoding="utf-8"?>
<a:theme xmlns:a="http://schemas.openxmlformats.org/drawingml/2006/main" name="Aangepast ontwerp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vB Deltaweg GHS" id="{6A24AFBD-3A39-EF4B-B2B5-8205194028DD}" vid="{15A1659D-23D8-E34A-868D-A12D6133159B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JvB Deltaweg GHS</Template>
  <TotalTime>1212</TotalTime>
  <Words>464</Words>
  <Application>Microsoft Office PowerPoint</Application>
  <PresentationFormat>Diavoorstelling (4:3)</PresentationFormat>
  <Paragraphs>124</Paragraphs>
  <Slides>15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15</vt:i4>
      </vt:variant>
    </vt:vector>
  </HeadingPairs>
  <TitlesOfParts>
    <vt:vector size="25" baseType="lpstr">
      <vt:lpstr>Arial</vt:lpstr>
      <vt:lpstr>Calibri</vt:lpstr>
      <vt:lpstr>Calibri Light</vt:lpstr>
      <vt:lpstr>jan_van_brabant</vt:lpstr>
      <vt:lpstr>Lucida Sans Unicode</vt:lpstr>
      <vt:lpstr>Times New Roman</vt:lpstr>
      <vt:lpstr>Wingdings</vt:lpstr>
      <vt:lpstr>Wingdings 3</vt:lpstr>
      <vt:lpstr>Office-thema</vt:lpstr>
      <vt:lpstr>Aangepast ontwerp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Tim van Seggelen</dc:creator>
  <cp:lastModifiedBy>Baukje van Lieshout</cp:lastModifiedBy>
  <cp:revision>22</cp:revision>
  <dcterms:created xsi:type="dcterms:W3CDTF">2018-08-31T08:10:52Z</dcterms:created>
  <dcterms:modified xsi:type="dcterms:W3CDTF">2020-09-24T06:54:01Z</dcterms:modified>
</cp:coreProperties>
</file>